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9.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2" r:id="rId1"/>
  </p:sldMasterIdLst>
  <p:notesMasterIdLst>
    <p:notesMasterId r:id="rId63"/>
  </p:notesMasterIdLst>
  <p:sldIdLst>
    <p:sldId id="256" r:id="rId2"/>
    <p:sldId id="310" r:id="rId3"/>
    <p:sldId id="336" r:id="rId4"/>
    <p:sldId id="338" r:id="rId5"/>
    <p:sldId id="339" r:id="rId6"/>
    <p:sldId id="289" r:id="rId7"/>
    <p:sldId id="306" r:id="rId8"/>
    <p:sldId id="258" r:id="rId9"/>
    <p:sldId id="317" r:id="rId10"/>
    <p:sldId id="301" r:id="rId11"/>
    <p:sldId id="307" r:id="rId12"/>
    <p:sldId id="299" r:id="rId13"/>
    <p:sldId id="349" r:id="rId14"/>
    <p:sldId id="308" r:id="rId15"/>
    <p:sldId id="274" r:id="rId16"/>
    <p:sldId id="275" r:id="rId17"/>
    <p:sldId id="302" r:id="rId18"/>
    <p:sldId id="303" r:id="rId19"/>
    <p:sldId id="309" r:id="rId20"/>
    <p:sldId id="321" r:id="rId21"/>
    <p:sldId id="318" r:id="rId22"/>
    <p:sldId id="277" r:id="rId23"/>
    <p:sldId id="312" r:id="rId24"/>
    <p:sldId id="322" r:id="rId25"/>
    <p:sldId id="323" r:id="rId26"/>
    <p:sldId id="257" r:id="rId27"/>
    <p:sldId id="259" r:id="rId28"/>
    <p:sldId id="352" r:id="rId29"/>
    <p:sldId id="314" r:id="rId30"/>
    <p:sldId id="260" r:id="rId31"/>
    <p:sldId id="261" r:id="rId32"/>
    <p:sldId id="325" r:id="rId33"/>
    <p:sldId id="326" r:id="rId34"/>
    <p:sldId id="340" r:id="rId35"/>
    <p:sldId id="345" r:id="rId36"/>
    <p:sldId id="346" r:id="rId37"/>
    <p:sldId id="315" r:id="rId38"/>
    <p:sldId id="316" r:id="rId39"/>
    <p:sldId id="324" r:id="rId40"/>
    <p:sldId id="319" r:id="rId41"/>
    <p:sldId id="320" r:id="rId42"/>
    <p:sldId id="353" r:id="rId43"/>
    <p:sldId id="265" r:id="rId44"/>
    <p:sldId id="342" r:id="rId45"/>
    <p:sldId id="343" r:id="rId46"/>
    <p:sldId id="292" r:id="rId47"/>
    <p:sldId id="300" r:id="rId48"/>
    <p:sldId id="329" r:id="rId49"/>
    <p:sldId id="327" r:id="rId50"/>
    <p:sldId id="330" r:id="rId51"/>
    <p:sldId id="331" r:id="rId52"/>
    <p:sldId id="328" r:id="rId53"/>
    <p:sldId id="284" r:id="rId54"/>
    <p:sldId id="332" r:id="rId55"/>
    <p:sldId id="333" r:id="rId56"/>
    <p:sldId id="334" r:id="rId57"/>
    <p:sldId id="347" r:id="rId58"/>
    <p:sldId id="335" r:id="rId59"/>
    <p:sldId id="350" r:id="rId60"/>
    <p:sldId id="341" r:id="rId61"/>
    <p:sldId id="354" r:id="rId62"/>
  </p:sldIdLst>
  <p:sldSz cx="12192000" cy="6858000"/>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23015" autoAdjust="0"/>
    <p:restoredTop sz="94762" autoAdjust="0"/>
  </p:normalViewPr>
  <p:slideViewPr>
    <p:cSldViewPr>
      <p:cViewPr varScale="1">
        <p:scale>
          <a:sx n="98" d="100"/>
          <a:sy n="98" d="100"/>
        </p:scale>
        <p:origin x="-108" y="-228"/>
      </p:cViewPr>
      <p:guideLst>
        <p:guide orient="horz" pos="2160"/>
        <p:guide pos="3840"/>
      </p:guideLst>
    </p:cSldViewPr>
  </p:slideViewPr>
  <p:outlineViewPr>
    <p:cViewPr>
      <p:scale>
        <a:sx n="33" d="100"/>
        <a:sy n="33" d="100"/>
      </p:scale>
      <p:origin x="0" y="23616"/>
    </p:cViewPr>
  </p:outlin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cs-CZ" dirty="0"/>
          </a:p>
        </p:txBody>
      </p:sp>
      <p:sp>
        <p:nvSpPr>
          <p:cNvPr id="3" name="Zástupný symbol pro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7669FC9-3B2B-400C-9D63-6C1C16307119}" type="datetimeFigureOut">
              <a:rPr lang="cs-CZ" smtClean="0"/>
              <a:pPr/>
              <a:t>8.4.2019</a:t>
            </a:fld>
            <a:endParaRPr lang="cs-CZ" dirty="0"/>
          </a:p>
        </p:txBody>
      </p:sp>
      <p:sp>
        <p:nvSpPr>
          <p:cNvPr id="4" name="Zástupný symbol pro obrázek snímk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cs-CZ" dirty="0"/>
          </a:p>
        </p:txBody>
      </p:sp>
      <p:sp>
        <p:nvSpPr>
          <p:cNvPr id="5" name="Zástupný symbol pro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zápatí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cs-CZ" dirty="0"/>
          </a:p>
        </p:txBody>
      </p:sp>
      <p:sp>
        <p:nvSpPr>
          <p:cNvPr id="7" name="Zástupný symbol pro číslo snímk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9F32CC5-042B-4457-9BAE-A2F8585096DC}" type="slidenum">
              <a:rPr lang="cs-CZ" smtClean="0"/>
              <a:pPr/>
              <a:t>‹#›</a:t>
            </a:fld>
            <a:endParaRPr lang="cs-CZ" dirty="0"/>
          </a:p>
        </p:txBody>
      </p:sp>
    </p:spTree>
    <p:extLst>
      <p:ext uri="{BB962C8B-B14F-4D97-AF65-F5344CB8AC3E}">
        <p14:creationId xmlns:p14="http://schemas.microsoft.com/office/powerpoint/2010/main" xmlns="" val="19570450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685800" y="1143000"/>
            <a:ext cx="5486400" cy="3086100"/>
          </a:xfrm>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A9F32CC5-042B-4457-9BAE-A2F8585096DC}" type="slidenum">
              <a:rPr lang="cs-CZ" smtClean="0"/>
              <a:pPr/>
              <a:t>1</a:t>
            </a:fld>
            <a:endParaRPr lang="cs-CZ" dirty="0"/>
          </a:p>
        </p:txBody>
      </p:sp>
    </p:spTree>
    <p:extLst>
      <p:ext uri="{BB962C8B-B14F-4D97-AF65-F5344CB8AC3E}">
        <p14:creationId xmlns:p14="http://schemas.microsoft.com/office/powerpoint/2010/main" xmlns="" val="6256129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A9F32CC5-042B-4457-9BAE-A2F8585096DC}" type="slidenum">
              <a:rPr lang="cs-CZ" smtClean="0"/>
              <a:pPr/>
              <a:t>53</a:t>
            </a:fld>
            <a:endParaRPr lang="cs-CZ"/>
          </a:p>
        </p:txBody>
      </p:sp>
    </p:spTree>
    <p:extLst>
      <p:ext uri="{BB962C8B-B14F-4D97-AF65-F5344CB8AC3E}">
        <p14:creationId xmlns:p14="http://schemas.microsoft.com/office/powerpoint/2010/main" xmlns="" val="16724903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dirty="0"/>
          </a:p>
        </p:txBody>
      </p:sp>
      <p:sp>
        <p:nvSpPr>
          <p:cNvPr id="4" name="Zástupný symbol pro číslo snímku 3"/>
          <p:cNvSpPr>
            <a:spLocks noGrp="1"/>
          </p:cNvSpPr>
          <p:nvPr>
            <p:ph type="sldNum" sz="quarter" idx="10"/>
          </p:nvPr>
        </p:nvSpPr>
        <p:spPr/>
        <p:txBody>
          <a:bodyPr/>
          <a:lstStyle/>
          <a:p>
            <a:fld id="{A9F32CC5-042B-4457-9BAE-A2F8585096DC}" type="slidenum">
              <a:rPr lang="cs-CZ" smtClean="0"/>
              <a:pPr/>
              <a:t>60</a:t>
            </a:fld>
            <a:endParaRPr lang="cs-CZ"/>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685800" y="1143000"/>
            <a:ext cx="5486400" cy="3086100"/>
          </a:xfrm>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A9F32CC5-042B-4457-9BAE-A2F8585096DC}" type="slidenum">
              <a:rPr lang="cs-CZ" smtClean="0"/>
              <a:pPr/>
              <a:t>7</a:t>
            </a:fld>
            <a:endParaRPr lang="cs-CZ" dirty="0"/>
          </a:p>
        </p:txBody>
      </p:sp>
    </p:spTree>
    <p:extLst>
      <p:ext uri="{BB962C8B-B14F-4D97-AF65-F5344CB8AC3E}">
        <p14:creationId xmlns:p14="http://schemas.microsoft.com/office/powerpoint/2010/main" xmlns="" val="25842952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685800" y="1143000"/>
            <a:ext cx="5486400" cy="3086100"/>
          </a:xfrm>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A9F32CC5-042B-4457-9BAE-A2F8585096DC}" type="slidenum">
              <a:rPr lang="cs-CZ" smtClean="0"/>
              <a:pPr/>
              <a:t>8</a:t>
            </a:fld>
            <a:endParaRPr lang="cs-CZ" dirty="0"/>
          </a:p>
        </p:txBody>
      </p:sp>
    </p:spTree>
    <p:extLst>
      <p:ext uri="{BB962C8B-B14F-4D97-AF65-F5344CB8AC3E}">
        <p14:creationId xmlns:p14="http://schemas.microsoft.com/office/powerpoint/2010/main" xmlns="" val="20756008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685800" y="1143000"/>
            <a:ext cx="5486400" cy="3086100"/>
          </a:xfrm>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A9F32CC5-042B-4457-9BAE-A2F8585096DC}" type="slidenum">
              <a:rPr lang="cs-CZ" smtClean="0"/>
              <a:pPr/>
              <a:t>11</a:t>
            </a:fld>
            <a:endParaRPr lang="cs-CZ"/>
          </a:p>
        </p:txBody>
      </p:sp>
    </p:spTree>
    <p:extLst>
      <p:ext uri="{BB962C8B-B14F-4D97-AF65-F5344CB8AC3E}">
        <p14:creationId xmlns:p14="http://schemas.microsoft.com/office/powerpoint/2010/main" xmlns="" val="12655119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685800" y="1143000"/>
            <a:ext cx="5486400" cy="3086100"/>
          </a:xfrm>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A9F32CC5-042B-4457-9BAE-A2F8585096DC}" type="slidenum">
              <a:rPr lang="cs-CZ" smtClean="0"/>
              <a:pPr/>
              <a:t>15</a:t>
            </a:fld>
            <a:endParaRPr lang="cs-CZ"/>
          </a:p>
        </p:txBody>
      </p:sp>
    </p:spTree>
    <p:extLst>
      <p:ext uri="{BB962C8B-B14F-4D97-AF65-F5344CB8AC3E}">
        <p14:creationId xmlns:p14="http://schemas.microsoft.com/office/powerpoint/2010/main" xmlns="" val="583805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685800" y="1143000"/>
            <a:ext cx="5486400" cy="3086100"/>
          </a:xfrm>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A9F32CC5-042B-4457-9BAE-A2F8585096DC}" type="slidenum">
              <a:rPr lang="cs-CZ" smtClean="0"/>
              <a:pPr/>
              <a:t>16</a:t>
            </a:fld>
            <a:endParaRPr lang="cs-CZ"/>
          </a:p>
        </p:txBody>
      </p:sp>
    </p:spTree>
    <p:extLst>
      <p:ext uri="{BB962C8B-B14F-4D97-AF65-F5344CB8AC3E}">
        <p14:creationId xmlns:p14="http://schemas.microsoft.com/office/powerpoint/2010/main" xmlns="" val="30815991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A9F32CC5-042B-4457-9BAE-A2F8585096DC}" type="slidenum">
              <a:rPr lang="cs-CZ" smtClean="0"/>
              <a:pPr/>
              <a:t>17</a:t>
            </a:fld>
            <a:endParaRPr lang="cs-CZ"/>
          </a:p>
        </p:txBody>
      </p:sp>
    </p:spTree>
    <p:extLst>
      <p:ext uri="{BB962C8B-B14F-4D97-AF65-F5344CB8AC3E}">
        <p14:creationId xmlns:p14="http://schemas.microsoft.com/office/powerpoint/2010/main" xmlns="" val="9398286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dirty="0"/>
          </a:p>
        </p:txBody>
      </p:sp>
      <p:sp>
        <p:nvSpPr>
          <p:cNvPr id="4" name="Zástupný symbol pro číslo snímku 3"/>
          <p:cNvSpPr>
            <a:spLocks noGrp="1"/>
          </p:cNvSpPr>
          <p:nvPr>
            <p:ph type="sldNum" sz="quarter" idx="10"/>
          </p:nvPr>
        </p:nvSpPr>
        <p:spPr/>
        <p:txBody>
          <a:bodyPr/>
          <a:lstStyle/>
          <a:p>
            <a:fld id="{A9F32CC5-042B-4457-9BAE-A2F8585096DC}" type="slidenum">
              <a:rPr lang="cs-CZ" smtClean="0"/>
              <a:pPr/>
              <a:t>40</a:t>
            </a:fld>
            <a:endParaRPr lang="cs-CZ"/>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685800" y="1143000"/>
            <a:ext cx="5486400" cy="3086100"/>
          </a:xfrm>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A9F32CC5-042B-4457-9BAE-A2F8585096DC}" type="slidenum">
              <a:rPr lang="cs-CZ" smtClean="0"/>
              <a:pPr/>
              <a:t>47</a:t>
            </a:fld>
            <a:endParaRPr lang="cs-CZ"/>
          </a:p>
        </p:txBody>
      </p:sp>
    </p:spTree>
    <p:extLst>
      <p:ext uri="{BB962C8B-B14F-4D97-AF65-F5344CB8AC3E}">
        <p14:creationId xmlns:p14="http://schemas.microsoft.com/office/powerpoint/2010/main" xmlns="" val="24987662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cs-CZ"/>
              <a:t>Kliknutím lze upravit styl.</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endParaRPr lang="en-US" dirty="0"/>
          </a:p>
        </p:txBody>
      </p:sp>
      <p:sp>
        <p:nvSpPr>
          <p:cNvPr id="4" name="Date Placeholder 3"/>
          <p:cNvSpPr>
            <a:spLocks noGrp="1"/>
          </p:cNvSpPr>
          <p:nvPr>
            <p:ph type="dt" sz="half" idx="10"/>
          </p:nvPr>
        </p:nvSpPr>
        <p:spPr/>
        <p:txBody>
          <a:bodyPr/>
          <a:lstStyle/>
          <a:p>
            <a:fld id="{34CDCD80-8F97-47C0-97D3-7C2458D678C3}" type="datetime1">
              <a:rPr lang="en-US" smtClean="0"/>
              <a:pPr/>
              <a:t>4/8/2019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xmlns="" val="21094484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Vertical Text Placeholder 2"/>
          <p:cNvSpPr>
            <a:spLocks noGrp="1"/>
          </p:cNvSpPr>
          <p:nvPr>
            <p:ph type="body" orient="vert" idx="1"/>
          </p:nvPr>
        </p:nvSpPr>
        <p:spPr/>
        <p:txBody>
          <a:bodyPr vert="eaVert"/>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CB1947A3-AC40-425A-AF5D-5AF557E33053}" type="datetime1">
              <a:rPr lang="en-US" smtClean="0"/>
              <a:pPr/>
              <a:t>4/8/2019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xmlns="" val="22472408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cs-CZ"/>
              <a:t>Kliknutím lze upravit styl.</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7D7B1461-BEEA-4B17-86AD-3CB6310EA699}" type="datetime1">
              <a:rPr lang="en-US" smtClean="0"/>
              <a:pPr/>
              <a:t>4/8/2019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xmlns="" val="6191457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Content Placeholder 2"/>
          <p:cNvSpPr>
            <a:spLocks noGrp="1"/>
          </p:cNvSpPr>
          <p:nvPr>
            <p:ph idx="1"/>
          </p:nvPr>
        </p:nvSpPr>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B4FA3EFD-802C-437C-BEC6-221ACEBCC40F}" type="datetime1">
              <a:rPr lang="en-US" smtClean="0"/>
              <a:pPr/>
              <a:t>4/8/2019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xmlns="" val="21776414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oddílu">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cs-CZ"/>
              <a:t>Kliknutím lze upravit styl.</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a:t>Upravte styly předlohy textu.</a:t>
            </a:r>
          </a:p>
        </p:txBody>
      </p:sp>
      <p:sp>
        <p:nvSpPr>
          <p:cNvPr id="4" name="Date Placeholder 3"/>
          <p:cNvSpPr>
            <a:spLocks noGrp="1"/>
          </p:cNvSpPr>
          <p:nvPr>
            <p:ph type="dt" sz="half" idx="10"/>
          </p:nvPr>
        </p:nvSpPr>
        <p:spPr/>
        <p:txBody>
          <a:bodyPr/>
          <a:lstStyle/>
          <a:p>
            <a:fld id="{16D34BCC-99B5-45DA-810C-EB67E5BC5A24}" type="datetime1">
              <a:rPr lang="en-US" smtClean="0"/>
              <a:pPr/>
              <a:t>4/8/2019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xmlns="" val="34854235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Date Placeholder 4"/>
          <p:cNvSpPr>
            <a:spLocks noGrp="1"/>
          </p:cNvSpPr>
          <p:nvPr>
            <p:ph type="dt" sz="half" idx="10"/>
          </p:nvPr>
        </p:nvSpPr>
        <p:spPr/>
        <p:txBody>
          <a:bodyPr/>
          <a:lstStyle/>
          <a:p>
            <a:fld id="{E3C572CE-DD73-4CDC-8C4B-253A49947BBE}" type="datetime1">
              <a:rPr lang="en-US" smtClean="0"/>
              <a:pPr/>
              <a:t>4/8/2019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xmlns="" val="2368971701"/>
      </p:ext>
    </p:extLst>
  </p:cSld>
  <p:clrMapOvr>
    <a:masterClrMapping/>
  </p:clrMapOvr>
  <p:extLst mod="1">
    <p:ext uri="{DCECCB84-F9BA-43D5-87BE-67443E8EF086}">
      <p15:sldGuideLst xmlns:p15="http://schemas.microsoft.com/office/powerpoint/2012/main" xmlns=""/>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cs-CZ"/>
              <a:t>Kliknutím lze upravit styl.</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Upravte styly předlohy textu.</a:t>
            </a:r>
          </a:p>
        </p:txBody>
      </p:sp>
      <p:sp>
        <p:nvSpPr>
          <p:cNvPr id="4" name="Content Placeholder 3"/>
          <p:cNvSpPr>
            <a:spLocks noGrp="1"/>
          </p:cNvSpPr>
          <p:nvPr>
            <p:ph sz="half" idx="2"/>
          </p:nvPr>
        </p:nvSpPr>
        <p:spPr>
          <a:xfrm>
            <a:off x="839788" y="2505075"/>
            <a:ext cx="5157787" cy="368458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Upravte styly předlohy textu.</a:t>
            </a:r>
          </a:p>
        </p:txBody>
      </p:sp>
      <p:sp>
        <p:nvSpPr>
          <p:cNvPr id="6" name="Content Placeholder 5"/>
          <p:cNvSpPr>
            <a:spLocks noGrp="1"/>
          </p:cNvSpPr>
          <p:nvPr>
            <p:ph sz="quarter" idx="4"/>
          </p:nvPr>
        </p:nvSpPr>
        <p:spPr>
          <a:xfrm>
            <a:off x="6172200" y="2505075"/>
            <a:ext cx="5183188" cy="368458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7" name="Date Placeholder 6"/>
          <p:cNvSpPr>
            <a:spLocks noGrp="1"/>
          </p:cNvSpPr>
          <p:nvPr>
            <p:ph type="dt" sz="half" idx="10"/>
          </p:nvPr>
        </p:nvSpPr>
        <p:spPr/>
        <p:txBody>
          <a:bodyPr/>
          <a:lstStyle/>
          <a:p>
            <a:fld id="{3465567D-7495-4BF4-B28F-96EF9EF138E7}" type="datetime1">
              <a:rPr lang="en-US" smtClean="0"/>
              <a:pPr/>
              <a:t>4/8/2019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xmlns="" val="3148760856"/>
      </p:ext>
    </p:extLst>
  </p:cSld>
  <p:clrMapOvr>
    <a:masterClrMapping/>
  </p:clrMapOvr>
  <p:extLst mod="1">
    <p:ext uri="{DCECCB84-F9BA-43D5-87BE-67443E8EF086}">
      <p15:sldGuideLst xmlns:p15="http://schemas.microsoft.com/office/powerpoint/2012/main" xmlns=""/>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Date Placeholder 2"/>
          <p:cNvSpPr>
            <a:spLocks noGrp="1"/>
          </p:cNvSpPr>
          <p:nvPr>
            <p:ph type="dt" sz="half" idx="10"/>
          </p:nvPr>
        </p:nvSpPr>
        <p:spPr/>
        <p:txBody>
          <a:bodyPr/>
          <a:lstStyle/>
          <a:p>
            <a:fld id="{7C8E20DF-BE10-44CC-BF91-476D10E9B915}" type="datetime1">
              <a:rPr lang="en-US" smtClean="0"/>
              <a:pPr/>
              <a:t>4/8/2019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xmlns="" val="14092614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A6ADB1C-73A3-4EAA-BBBB-F093CBCD4E6B}" type="datetime1">
              <a:rPr lang="en-US" smtClean="0"/>
              <a:pPr/>
              <a:t>4/8/2019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xmlns="" val="18367900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cs-CZ"/>
              <a:t>Kliknutím lze upravit styl.</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Upravte styly předlohy textu.</a:t>
            </a:r>
          </a:p>
        </p:txBody>
      </p:sp>
      <p:sp>
        <p:nvSpPr>
          <p:cNvPr id="5" name="Date Placeholder 4"/>
          <p:cNvSpPr>
            <a:spLocks noGrp="1"/>
          </p:cNvSpPr>
          <p:nvPr>
            <p:ph type="dt" sz="half" idx="10"/>
          </p:nvPr>
        </p:nvSpPr>
        <p:spPr/>
        <p:txBody>
          <a:bodyPr/>
          <a:lstStyle/>
          <a:p>
            <a:fld id="{1054B4FF-D963-44BF-9CA7-094F2257D210}" type="datetime1">
              <a:rPr lang="en-US" smtClean="0"/>
              <a:pPr/>
              <a:t>4/8/2019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xmlns="" val="3395185859"/>
      </p:ext>
    </p:extLst>
  </p:cSld>
  <p:clrMapOvr>
    <a:masterClrMapping/>
  </p:clrMapOvr>
  <p:extLst mod="1">
    <p:ext uri="{DCECCB84-F9BA-43D5-87BE-67443E8EF086}">
      <p15:sldGuideLst xmlns:p15="http://schemas.microsoft.com/office/powerpoint/2012/main" xmlns=""/>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cs-CZ"/>
              <a:t>Kliknutím lze upravit styl.</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cs-CZ" dirty="0"/>
              <a:t>Kliknutím na ikonu přidáte obrázek.</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Upravte styly předlohy textu.</a:t>
            </a:r>
          </a:p>
        </p:txBody>
      </p:sp>
      <p:sp>
        <p:nvSpPr>
          <p:cNvPr id="5" name="Date Placeholder 4"/>
          <p:cNvSpPr>
            <a:spLocks noGrp="1"/>
          </p:cNvSpPr>
          <p:nvPr>
            <p:ph type="dt" sz="half" idx="10"/>
          </p:nvPr>
        </p:nvSpPr>
        <p:spPr/>
        <p:txBody>
          <a:bodyPr/>
          <a:lstStyle/>
          <a:p>
            <a:fld id="{59BED14B-B4DE-4B04-A813-44EEFDA155D8}" type="datetime1">
              <a:rPr lang="en-US" smtClean="0"/>
              <a:pPr/>
              <a:t>4/8/2019</a:t>
            </a:fld>
            <a:endParaRPr lang="en-US" dirty="0"/>
          </a:p>
        </p:txBody>
      </p:sp>
      <p:sp>
        <p:nvSpPr>
          <p:cNvPr id="6" name="Footer Placeholder 5"/>
          <p:cNvSpPr>
            <a:spLocks noGrp="1"/>
          </p:cNvSpPr>
          <p:nvPr>
            <p:ph type="ftr" sz="quarter" idx="11"/>
          </p:nvPr>
        </p:nvSpPr>
        <p:spPr/>
        <p:txBody>
          <a:bodyPr/>
          <a:lstStyle/>
          <a:p>
            <a:endParaRPr lang="cs-CZ" dirty="0"/>
          </a:p>
        </p:txBody>
      </p:sp>
      <p:sp>
        <p:nvSpPr>
          <p:cNvPr id="7" name="Slide Number Placeholder 6"/>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xmlns="" val="2143256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cs-CZ"/>
              <a:t>Kliknutím lze upravit styl.</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DE1208-0E11-45C7-8CEB-539D5C50F517}" type="datetime1">
              <a:rPr lang="en-US" smtClean="0"/>
              <a:pPr/>
              <a:t>4/8/2019</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xmlns="" val="180334157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xmlns=""/>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hyperlink" Target="https://www.20minutes.fr/planete/2467555-20190307-seuil-500-loups-atteint-emmanuel-macron-promet-plus-abattage"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1.jpeg"/><Relationship Id="rId4" Type="http://schemas.openxmlformats.org/officeDocument/2006/relationships/image" Target="../media/image20.jpeg"/></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hyperlink" Target="http://www.dnn.de/Region/Mitteldeutschland/Wolfsrudel-reisst-40-tragende-Mutterschafe" TargetMode="External"/><Relationship Id="rId5" Type="http://schemas.openxmlformats.org/officeDocument/2006/relationships/hyperlink" Target="http://www.dnn.de/Region/Mitteldeutschland/Wolfsattacke-Landrat-Harig-kritisiert-Wolfsversteher" TargetMode="External"/><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hyperlink" Target="https://www.welt.de/politik/deutschland/article189694389/Bundesumweltministerin-Lex-Wolf-Schulze-will-Abschussregeln-fuer-Woelfe-definieren.html" TargetMode="External"/></Relationships>
</file>

<file path=ppt/slides/_rels/slide18.xml.rels><?xml version="1.0" encoding="UTF-8" standalone="yes"?>
<Relationships xmlns="http://schemas.openxmlformats.org/package/2006/relationships"><Relationship Id="rId3" Type="http://schemas.openxmlformats.org/officeDocument/2006/relationships/hyperlink" Target="https://www.topagrar.com/management-und-politik/news/kloeckner-will-wolfsbestand-vorbeugend-kontrollieren-10372728.html?" TargetMode="External"/><Relationship Id="rId2" Type="http://schemas.openxmlformats.org/officeDocument/2006/relationships/image" Target="../media/image24.jpeg"/><Relationship Id="rId1" Type="http://schemas.openxmlformats.org/officeDocument/2006/relationships/slideLayout" Target="../slideLayouts/slideLayout2.xml"/><Relationship Id="rId4" Type="http://schemas.openxmlformats.org/officeDocument/2006/relationships/hyperlink" Target="https://www.dbb-wolf.de/" TargetMode="External"/></Relationships>
</file>

<file path=ppt/slides/_rels/slide19.xml.rels><?xml version="1.0" encoding="UTF-8" standalone="yes"?>
<Relationships xmlns="http://schemas.openxmlformats.org/package/2006/relationships"><Relationship Id="rId3" Type="http://schemas.openxmlformats.org/officeDocument/2006/relationships/hyperlink" Target="https://www.cducsu.de/presse/pressemitteilungen/realismus-statt-wolfsromantik?fbclid=IwAR0HkCYpAr5M3TeCnpalTMgJA9gtIBTlGAE5I8aEzYLy3MzmcxT5_5TmkNQ" TargetMode="External"/><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5" Type="http://schemas.openxmlformats.org/officeDocument/2006/relationships/hyperlink" Target="http://www.ansa.it/marche/notizie/2019/01/19/lupi-attaccano-ovile-morte-cento-pecore_bb7489b5-fa50-4494-a4ce-bad344ae814b.html" TargetMode="External"/><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hyperlink" Target="http://www.atsenzagp.org/it/520-votazione-popolare-del-10-febbraio-2018-nel-canton-uri-un-grande-risultato" TargetMode="External"/></Relationships>
</file>

<file path=ppt/slides/_rels/slide22.xml.rels><?xml version="1.0" encoding="UTF-8" standalone="yes"?>
<Relationships xmlns="http://schemas.openxmlformats.org/package/2006/relationships"><Relationship Id="rId8" Type="http://schemas.openxmlformats.org/officeDocument/2006/relationships/hyperlink" Target="https://tn.nova.cz/clanek/norsko-planuje-vybit-dve-tretiny-vlku-vlada-sklizi-tvrdou-kritiku.html" TargetMode="External"/><Relationship Id="rId3" Type="http://schemas.openxmlformats.org/officeDocument/2006/relationships/image" Target="../media/image3.png"/><Relationship Id="rId7" Type="http://schemas.openxmlformats.org/officeDocument/2006/relationships/hyperlink" Target="https://www.dalito.sk/76-vlkov-na-odstrel/" TargetMode="External"/><Relationship Id="rId2"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hyperlink" Target="http://woelfeindeutschland.de/schutzjagd-missverstaendnis-mit-methode/" TargetMode="External"/><Relationship Id="rId5" Type="http://schemas.openxmlformats.org/officeDocument/2006/relationships/image" Target="../media/image31.png"/><Relationship Id="rId4" Type="http://schemas.openxmlformats.org/officeDocument/2006/relationships/image" Target="../media/image30.png"/><Relationship Id="rId9" Type="http://schemas.openxmlformats.org/officeDocument/2006/relationships/hyperlink" Target="https://www.idnes.cz/zpravy/zahranicni/dansko-plot-divoka-prasata-nemecko-praseci-mor.A190129_101725_zahranicni_remy"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5" Type="http://schemas.openxmlformats.org/officeDocument/2006/relationships/hyperlink" Target="http://lto.nl/actueel/Nieuws/10897330/Wolf-in-Nederland" TargetMode="External"/><Relationship Id="rId4" Type="http://schemas.openxmlformats.org/officeDocument/2006/relationships/hyperlink" Target="https://www.dutchnews.nl/news/2019/01/no-room-for-wolves-this-is-not-the-serengeti-says-national-park-director/"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hyperlink" Target="https://www.lcie.org/"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hyperlink" Target="http://www.agris.cz/zemedelstvi/pozice-copa-cogeca-k-situaci-velkych-predatoru?id_a=200008" TargetMode="External"/></Relationships>
</file>

<file path=ppt/slides/_rels/slide26.xml.rels><?xml version="1.0" encoding="UTF-8" standalone="yes"?>
<Relationships xmlns="http://schemas.openxmlformats.org/package/2006/relationships"><Relationship Id="rId3" Type="http://schemas.openxmlformats.org/officeDocument/2006/relationships/hyperlink" Target="https://www.agrarheute.com/wochenblatt/regionen/schwaben/wolf-weide-beides-geht-552293" TargetMode="External"/><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hyperlink" Target="https://www.az-online.de/uelzen/stadt-uelzen/weidetierhalter-diskutieren-ueber-wolf-vertrauen-futsch-7455213.html"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4" Type="http://schemas.openxmlformats.org/officeDocument/2006/relationships/hyperlink" Target="https://www.ceskatelevize.cz/ivysilani/1097181328-udalosti/219411000100324/obsah/683610-problemy-s-vlky-v-nemecku"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3.png"/><Relationship Id="rId1" Type="http://schemas.openxmlformats.org/officeDocument/2006/relationships/slideLayout" Target="../slideLayouts/slideLayout2.xml"/><Relationship Id="rId4" Type="http://schemas.openxmlformats.org/officeDocument/2006/relationships/hyperlink" Target="https://www.topagrar.com/panorama/news/das-kosten-zaeune-und-schutzhunde-10558539.html?utm_content=start"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 Id="rId4" Type="http://schemas.openxmlformats.org/officeDocument/2006/relationships/hyperlink" Target="https://www.welt.de/politik/deutschland/article146073348/Warum-unser-Umgang-mit-Woelfen-extrem-gefaehrlich-ist.html"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47.jpeg"/><Relationship Id="rId7" Type="http://schemas.openxmlformats.org/officeDocument/2006/relationships/hyperlink" Target="https://www.selmy.cz/data/docs/Dopis_MZP_2019_03-11.pdf" TargetMode="External"/><Relationship Id="rId2" Type="http://schemas.openxmlformats.org/officeDocument/2006/relationships/image" Target="../media/image46.jpeg"/><Relationship Id="rId1" Type="http://schemas.openxmlformats.org/officeDocument/2006/relationships/slideLayout" Target="../slideLayouts/slideLayout2.xml"/><Relationship Id="rId6" Type="http://schemas.openxmlformats.org/officeDocument/2006/relationships/hyperlink" Target="https://www.sfzp.cz/files/documents/storage/2018/01/24/1516801031_EHP_fondy_Brozura_Program_CZ02_Zivotni_prostredi.pdf" TargetMode="External"/><Relationship Id="rId5" Type="http://schemas.openxmlformats.org/officeDocument/2006/relationships/image" Target="../media/image49.jpeg"/><Relationship Id="rId4" Type="http://schemas.openxmlformats.org/officeDocument/2006/relationships/image" Target="../media/image48.png"/></Relationships>
</file>

<file path=ppt/slides/_rels/slide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hyperlink" Target="https://www.wir-sind-tierarzt.de/2017/11/woelfe-tieraerztekammer-herdenschutzhunde-scheinloesung/" TargetMode="External"/><Relationship Id="rId7" Type="http://schemas.openxmlformats.org/officeDocument/2006/relationships/image" Target="../media/image3.png"/><Relationship Id="rId2" Type="http://schemas.openxmlformats.org/officeDocument/2006/relationships/hyperlink" Target="https://www.info.cz/svet/turistika-v-alpach-v-ohrozeni-sedlak-ma-platit-za-to-ze-jeho-krava-zabila-zenu-40542.html" TargetMode="External"/><Relationship Id="rId1" Type="http://schemas.openxmlformats.org/officeDocument/2006/relationships/slideLayout" Target="../slideLayouts/slideLayout2.xml"/><Relationship Id="rId6" Type="http://schemas.openxmlformats.org/officeDocument/2006/relationships/hyperlink" Target="https://www.meinbezirk.at/grieskirchen-eferding/c-lokales/problemfall-wolf-schweiz-als-vorbild-fuer-schutzmassnahmen_a2687102" TargetMode="External"/><Relationship Id="rId5" Type="http://schemas.openxmlformats.org/officeDocument/2006/relationships/hyperlink" Target="https://kurier.at/chronik/oesterreich/hunde-als-schutz-gegen-woelfe-erster-modellversuch-gescheitert/305.744.053" TargetMode="External"/><Relationship Id="rId4" Type="http://schemas.openxmlformats.org/officeDocument/2006/relationships/hyperlink" Target="http://www.ruralpini.it/I-dubbi-sui-cani-da-difesa-greggi.html"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52.jpe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1.xml.rels><?xml version="1.0" encoding="UTF-8" standalone="yes"?>
<Relationships xmlns="http://schemas.openxmlformats.org/package/2006/relationships"><Relationship Id="rId3" Type="http://schemas.openxmlformats.org/officeDocument/2006/relationships/hyperlink" Target="https://www.wir-lieben-schafe.com/mahnfeuer" TargetMode="External"/><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hyperlink" Target="https://www.liberation.fr/terre/2014/10/12/plaidoyer-pour-des-ecosystemes-non-desertes-par-les-bergers_1120258"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hyperlink" Target="http://leloupdanslehautdiois.blogspot.com/2018/" TargetMode="External"/><Relationship Id="rId4" Type="http://schemas.openxmlformats.org/officeDocument/2006/relationships/hyperlink" Target="https://www.capital.fr/economie-politique/danse-avec-les-loups-une-saison-avec-un-berger-dans-les-alpes-francaises-1315704"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 Id="rId6" Type="http://schemas.openxmlformats.org/officeDocument/2006/relationships/hyperlink" Target="http://www.leseleveursfaceauloup.fr/" TargetMode="External"/><Relationship Id="rId5" Type="http://schemas.openxmlformats.org/officeDocument/2006/relationships/image" Target="../media/image3.png"/><Relationship Id="rId4" Type="http://schemas.openxmlformats.org/officeDocument/2006/relationships/image" Target="../media/image58.jpeg"/></Relationships>
</file>

<file path=ppt/slides/_rels/slide4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 Id="rId4" Type="http://schemas.openxmlformats.org/officeDocument/2006/relationships/hyperlink" Target="http://www.leseleveursfaceauloup.fr/loups-tuent-vaches-chevaux-lamas-alpes-de-haute-provence/" TargetMode="External"/></Relationships>
</file>

<file path=ppt/slides/_rels/slide4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61.png"/><Relationship Id="rId7" Type="http://schemas.openxmlformats.org/officeDocument/2006/relationships/hyperlink" Target="https://www.sbb.it/home/news-detail/index/2018/09/13/mahnfeuer-gegen-den-wolf"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hyperlink" Target="https://www.wir-lieben-schafe.com/mahnfeuer" TargetMode="External"/><Relationship Id="rId5" Type="http://schemas.openxmlformats.org/officeDocument/2006/relationships/hyperlink" Target="https://www.bo.de/lokales/kinzigtal/weidetierhalter-machen-auf-ihre-schwierigkeiten-aufmerksam" TargetMode="External"/><Relationship Id="rId4" Type="http://schemas.openxmlformats.org/officeDocument/2006/relationships/image" Target="../media/image62.png"/></Relationships>
</file>

<file path=ppt/slides/_rels/slide48.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 Id="rId5" Type="http://schemas.openxmlformats.org/officeDocument/2006/relationships/image" Target="../media/image69.png"/><Relationship Id="rId4" Type="http://schemas.openxmlformats.org/officeDocument/2006/relationships/image" Target="../media/image68.png"/></Relationships>
</file>

<file path=ppt/slides/_rels/slide51.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5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hyperlink" Target="https://www.lemonde.fr/planete/article/2018/02/19/plan-loup-le-gouvernement-vise-une-population-de-500-canides_5259200_3244.html" TargetMode="External"/><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hyperlink" Target="https://ec.europa.eu/info/news/amendments-state-aid-guidelines-agriculture-sector-better-address-damages-caused-wolves-and-other-protected-animals-2018-nov-08_en" TargetMode="External"/><Relationship Id="rId4" Type="http://schemas.openxmlformats.org/officeDocument/2006/relationships/hyperlink" Target="http://www.auvergne-rhone-alpes.developpement-durable.gouv.fr/plan-national-d-actions-2018-2023-sur-le-loup-et-r4388.html" TargetMode="External"/></Relationships>
</file>

<file path=ppt/slides/_rels/slide5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hyperlink" Target="http://www.leseleveursfaceauloup.fr/loups-tuent-vaches-chevaux-lamas-alpes-de-haute-provence/" TargetMode="External"/><Relationship Id="rId4" Type="http://schemas.openxmlformats.org/officeDocument/2006/relationships/image" Target="../media/image3.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www.auvergne-rhone-alpes.developpement-durable.gouv.fr/IMG/pdf/20190115_donnees_dommages_au_31decembre2018_internet.pdf"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hyperlink" Target="http://www.leseleveursfaceauloup.fr/le-loup/le-cout-du-loup/"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7" name="Obrázek 36" descr="Obsah obrázku zvíře, savci, pes, ovce&#10;&#10;Popis byl vytvořen automaticky">
            <a:extLst>
              <a:ext uri="{FF2B5EF4-FFF2-40B4-BE49-F238E27FC236}">
                <a16:creationId xmlns:a16="http://schemas.microsoft.com/office/drawing/2014/main" xmlns="" id="{5D00B057-8A34-41B3-8DD6-D319467EDF44}"/>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1752" y="1115327"/>
            <a:ext cx="12203752" cy="4850606"/>
          </a:xfrm>
          <a:prstGeom prst="rect">
            <a:avLst/>
          </a:prstGeom>
        </p:spPr>
      </p:pic>
      <p:sp>
        <p:nvSpPr>
          <p:cNvPr id="18" name="TextovéPole 17">
            <a:extLst>
              <a:ext uri="{FF2B5EF4-FFF2-40B4-BE49-F238E27FC236}">
                <a16:creationId xmlns:a16="http://schemas.microsoft.com/office/drawing/2014/main" xmlns="" id="{52BAF458-9A6B-4155-9967-B0FD53DE3F27}"/>
              </a:ext>
            </a:extLst>
          </p:cNvPr>
          <p:cNvSpPr txBox="1"/>
          <p:nvPr/>
        </p:nvSpPr>
        <p:spPr>
          <a:xfrm>
            <a:off x="-11752" y="6084004"/>
            <a:ext cx="3922380" cy="738664"/>
          </a:xfrm>
          <a:prstGeom prst="rect">
            <a:avLst/>
          </a:prstGeom>
          <a:noFill/>
        </p:spPr>
        <p:txBody>
          <a:bodyPr wrap="square" rtlCol="0">
            <a:spAutoFit/>
          </a:bodyPr>
          <a:lstStyle/>
          <a:p>
            <a:r>
              <a:rPr lang="cs-CZ" sz="1400" i="1" dirty="0"/>
              <a:t>Svaz chovatelů ovcí a koz z.s.</a:t>
            </a:r>
          </a:p>
          <a:p>
            <a:r>
              <a:rPr lang="cs-CZ" sz="1400" i="1" dirty="0"/>
              <a:t>Kouty</a:t>
            </a:r>
          </a:p>
          <a:p>
            <a:r>
              <a:rPr lang="cs-CZ" sz="1400" i="1" dirty="0"/>
              <a:t>06. 04. 2019</a:t>
            </a:r>
          </a:p>
        </p:txBody>
      </p:sp>
      <p:sp>
        <p:nvSpPr>
          <p:cNvPr id="4" name="TextovéPole 3">
            <a:extLst>
              <a:ext uri="{FF2B5EF4-FFF2-40B4-BE49-F238E27FC236}">
                <a16:creationId xmlns:a16="http://schemas.microsoft.com/office/drawing/2014/main" xmlns="" id="{51132C0C-82C8-4129-AD66-A3BF18AE18BD}"/>
              </a:ext>
            </a:extLst>
          </p:cNvPr>
          <p:cNvSpPr txBox="1"/>
          <p:nvPr/>
        </p:nvSpPr>
        <p:spPr>
          <a:xfrm>
            <a:off x="9696402" y="6561139"/>
            <a:ext cx="3311951" cy="307777"/>
          </a:xfrm>
          <a:prstGeom prst="rect">
            <a:avLst/>
          </a:prstGeom>
          <a:noFill/>
        </p:spPr>
        <p:txBody>
          <a:bodyPr wrap="square" rtlCol="0">
            <a:spAutoFit/>
          </a:bodyPr>
          <a:lstStyle/>
          <a:p>
            <a:r>
              <a:rPr lang="cs-CZ" sz="1400" i="1" dirty="0"/>
              <a:t>Vypracoval: Ing. Tomáš Havrlant</a:t>
            </a:r>
          </a:p>
        </p:txBody>
      </p:sp>
      <p:sp>
        <p:nvSpPr>
          <p:cNvPr id="38" name="Obdélník 37">
            <a:extLst>
              <a:ext uri="{FF2B5EF4-FFF2-40B4-BE49-F238E27FC236}">
                <a16:creationId xmlns:a16="http://schemas.microsoft.com/office/drawing/2014/main" xmlns="" id="{40E4419A-7E09-4299-9F51-C24140BBCC38}"/>
              </a:ext>
            </a:extLst>
          </p:cNvPr>
          <p:cNvSpPr/>
          <p:nvPr/>
        </p:nvSpPr>
        <p:spPr>
          <a:xfrm>
            <a:off x="2351586" y="136363"/>
            <a:ext cx="8140459" cy="1200329"/>
          </a:xfrm>
          <a:prstGeom prst="rect">
            <a:avLst/>
          </a:prstGeom>
          <a:ln w="19050">
            <a:noFill/>
          </a:ln>
        </p:spPr>
        <p:style>
          <a:lnRef idx="2">
            <a:schemeClr val="accent2"/>
          </a:lnRef>
          <a:fillRef idx="1">
            <a:schemeClr val="lt1"/>
          </a:fillRef>
          <a:effectRef idx="0">
            <a:schemeClr val="accent2"/>
          </a:effectRef>
          <a:fontRef idx="minor">
            <a:schemeClr val="dk1"/>
          </a:fontRef>
        </p:style>
        <p:txBody>
          <a:bodyPr wrap="square" lIns="91440" tIns="45720" rIns="91440" bIns="45720">
            <a:spAutoFit/>
          </a:bodyPr>
          <a:lstStyle/>
          <a:p>
            <a:pPr algn="ctr"/>
            <a:r>
              <a:rPr lang="cs-CZ" sz="7200" dirty="0">
                <a:ln w="0"/>
                <a:effectLst>
                  <a:outerShdw blurRad="50800" dist="38100" dir="18900000" algn="bl" rotWithShape="0">
                    <a:prstClr val="black">
                      <a:alpha val="40000"/>
                    </a:prstClr>
                  </a:outerShdw>
                </a:effectLst>
              </a:rPr>
              <a:t>Vlci v našich stádech</a:t>
            </a:r>
          </a:p>
        </p:txBody>
      </p:sp>
      <p:pic>
        <p:nvPicPr>
          <p:cNvPr id="19" name="Obrázek 18">
            <a:extLst>
              <a:ext uri="{FF2B5EF4-FFF2-40B4-BE49-F238E27FC236}">
                <a16:creationId xmlns:a16="http://schemas.microsoft.com/office/drawing/2014/main" xmlns="" id="{EC209FF9-6EBE-4816-9198-0BB910035B84}"/>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4618542" y="5719812"/>
            <a:ext cx="2954917" cy="995214"/>
          </a:xfrm>
          <a:prstGeom prst="rect">
            <a:avLst/>
          </a:prstGeom>
        </p:spPr>
      </p:pic>
    </p:spTree>
    <p:extLst>
      <p:ext uri="{BB962C8B-B14F-4D97-AF65-F5344CB8AC3E}">
        <p14:creationId xmlns:p14="http://schemas.microsoft.com/office/powerpoint/2010/main" xmlns="" val="14202066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xmlns="" id="{A74828A2-37D4-45F2-954B-22405791425A}"/>
              </a:ext>
            </a:extLst>
          </p:cNvPr>
          <p:cNvSpPr txBox="1"/>
          <p:nvPr/>
        </p:nvSpPr>
        <p:spPr>
          <a:xfrm>
            <a:off x="6664901" y="5072360"/>
            <a:ext cx="4824536" cy="1946274"/>
          </a:xfrm>
          <a:prstGeom prst="rect">
            <a:avLst/>
          </a:prstGeom>
        </p:spPr>
        <p:txBody>
          <a:bodyPr vert="horz" lIns="91440" tIns="45720" rIns="91440" bIns="45720" rtlCol="0" anchor="b">
            <a:normAutofit/>
          </a:bodyPr>
          <a:lstStyle/>
          <a:p>
            <a:pPr>
              <a:lnSpc>
                <a:spcPct val="90000"/>
              </a:lnSpc>
              <a:spcBef>
                <a:spcPct val="0"/>
              </a:spcBef>
              <a:spcAft>
                <a:spcPts val="600"/>
              </a:spcAft>
            </a:pPr>
            <a:r>
              <a:rPr lang="cs-CZ" sz="700" dirty="0">
                <a:latin typeface="+mj-lt"/>
                <a:ea typeface="+mj-ea"/>
                <a:cs typeface="+mj-cs"/>
              </a:rPr>
              <a:t>Zdroj</a:t>
            </a:r>
            <a:r>
              <a:rPr lang="en-US" sz="700" dirty="0">
                <a:latin typeface="+mj-lt"/>
                <a:ea typeface="+mj-ea"/>
                <a:cs typeface="+mj-cs"/>
              </a:rPr>
              <a:t> obrázku: https://www.midilibre.fr/2019/02/23/salon-de-lagriculture-emmanuel-macron-promet-aux-eleveurs-de-reguler-les-loups,8033719.php</a:t>
            </a:r>
          </a:p>
          <a:p>
            <a:pPr>
              <a:lnSpc>
                <a:spcPct val="90000"/>
              </a:lnSpc>
              <a:spcBef>
                <a:spcPct val="0"/>
              </a:spcBef>
              <a:spcAft>
                <a:spcPts val="600"/>
              </a:spcAft>
            </a:pPr>
            <a:endParaRPr lang="en-US" sz="700" dirty="0">
              <a:latin typeface="+mj-lt"/>
              <a:ea typeface="+mj-ea"/>
              <a:cs typeface="+mj-cs"/>
            </a:endParaRPr>
          </a:p>
        </p:txBody>
      </p:sp>
      <p:sp>
        <p:nvSpPr>
          <p:cNvPr id="11" name="Zástupný obsah 2">
            <a:extLst>
              <a:ext uri="{FF2B5EF4-FFF2-40B4-BE49-F238E27FC236}">
                <a16:creationId xmlns:a16="http://schemas.microsoft.com/office/drawing/2014/main" xmlns="" id="{E8448202-8CDB-4129-8E2F-7D4BFD4459E1}"/>
              </a:ext>
            </a:extLst>
          </p:cNvPr>
          <p:cNvSpPr txBox="1">
            <a:spLocks/>
          </p:cNvSpPr>
          <p:nvPr/>
        </p:nvSpPr>
        <p:spPr>
          <a:xfrm>
            <a:off x="335360" y="695518"/>
            <a:ext cx="6487078" cy="5466964"/>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indent="-228600">
              <a:lnSpc>
                <a:spcPct val="90000"/>
              </a:lnSpc>
            </a:pPr>
            <a:r>
              <a:rPr lang="en-US" sz="2600" dirty="0"/>
              <a:t>V reakci </a:t>
            </a:r>
            <a:r>
              <a:rPr lang="en-US" sz="2600" dirty="0" err="1"/>
              <a:t>na</a:t>
            </a:r>
            <a:r>
              <a:rPr lang="en-US" sz="2600" dirty="0"/>
              <a:t> </a:t>
            </a:r>
            <a:r>
              <a:rPr lang="en-US" sz="2600" dirty="0" err="1"/>
              <a:t>stále</a:t>
            </a:r>
            <a:r>
              <a:rPr lang="en-US" sz="2600" dirty="0"/>
              <a:t> </a:t>
            </a:r>
            <a:r>
              <a:rPr lang="en-US" sz="2600" dirty="0" err="1"/>
              <a:t>horší</a:t>
            </a:r>
            <a:r>
              <a:rPr lang="en-US" sz="2600" dirty="0"/>
              <a:t> </a:t>
            </a:r>
            <a:r>
              <a:rPr lang="en-US" sz="2600" dirty="0" err="1"/>
              <a:t>situaci</a:t>
            </a:r>
            <a:r>
              <a:rPr lang="en-US" sz="2600" dirty="0"/>
              <a:t> </a:t>
            </a:r>
            <a:r>
              <a:rPr lang="en-US" sz="2600" dirty="0" err="1"/>
              <a:t>bylo</a:t>
            </a:r>
            <a:r>
              <a:rPr lang="cs-CZ" sz="2600" dirty="0"/>
              <a:t> </a:t>
            </a:r>
            <a:r>
              <a:rPr lang="en-US" sz="2600" dirty="0"/>
              <a:t>v </a:t>
            </a:r>
            <a:r>
              <a:rPr lang="en-US" sz="2600" dirty="0" err="1"/>
              <a:t>roce</a:t>
            </a:r>
            <a:r>
              <a:rPr lang="en-US" sz="2600" dirty="0"/>
              <a:t> 2018 </a:t>
            </a:r>
            <a:r>
              <a:rPr lang="cs-CZ" sz="2600" dirty="0"/>
              <a:t>nařízeno</a:t>
            </a:r>
            <a:r>
              <a:rPr lang="en-US" sz="2600" dirty="0"/>
              <a:t> </a:t>
            </a:r>
            <a:r>
              <a:rPr lang="en-US" sz="2600" dirty="0" err="1"/>
              <a:t>regulovat</a:t>
            </a:r>
            <a:r>
              <a:rPr lang="en-US" sz="2600" dirty="0"/>
              <a:t> 10 % </a:t>
            </a:r>
            <a:r>
              <a:rPr lang="en-US" sz="2600" dirty="0" err="1"/>
              <a:t>počtu</a:t>
            </a:r>
            <a:r>
              <a:rPr lang="en-US" sz="2600" dirty="0"/>
              <a:t> </a:t>
            </a:r>
            <a:r>
              <a:rPr lang="en-US" sz="2600" dirty="0" err="1"/>
              <a:t>vlků</a:t>
            </a:r>
            <a:endParaRPr lang="cs-CZ" sz="2600" dirty="0"/>
          </a:p>
          <a:p>
            <a:pPr marL="114300" indent="0">
              <a:lnSpc>
                <a:spcPct val="90000"/>
              </a:lnSpc>
              <a:buNone/>
            </a:pPr>
            <a:endParaRPr lang="en-US" sz="2600" dirty="0"/>
          </a:p>
          <a:p>
            <a:pPr indent="-228600">
              <a:lnSpc>
                <a:spcPct val="90000"/>
              </a:lnSpc>
            </a:pPr>
            <a:r>
              <a:rPr lang="en-US" sz="2600" dirty="0"/>
              <a:t>Populace </a:t>
            </a:r>
            <a:r>
              <a:rPr lang="en-US" sz="2600" dirty="0" err="1"/>
              <a:t>však</a:t>
            </a:r>
            <a:r>
              <a:rPr lang="en-US" sz="2600" dirty="0"/>
              <a:t> </a:t>
            </a:r>
            <a:r>
              <a:rPr lang="en-US" sz="2600" dirty="0" err="1"/>
              <a:t>nadále</a:t>
            </a:r>
            <a:r>
              <a:rPr lang="en-US" sz="2600" dirty="0"/>
              <a:t> </a:t>
            </a:r>
            <a:r>
              <a:rPr lang="en-US" sz="2600" dirty="0" err="1"/>
              <a:t>narůstala</a:t>
            </a:r>
            <a:r>
              <a:rPr lang="en-US" sz="2600" dirty="0"/>
              <a:t> a v </a:t>
            </a:r>
            <a:r>
              <a:rPr lang="en-US" sz="2600" dirty="0" err="1"/>
              <a:t>zimě</a:t>
            </a:r>
            <a:r>
              <a:rPr lang="en-US" sz="2600" dirty="0"/>
              <a:t> 18/19 </a:t>
            </a:r>
            <a:r>
              <a:rPr lang="en-US" sz="2600" dirty="0" err="1"/>
              <a:t>dosáhla</a:t>
            </a:r>
            <a:r>
              <a:rPr lang="en-US" sz="2600" dirty="0"/>
              <a:t> 500 </a:t>
            </a:r>
            <a:r>
              <a:rPr lang="en-US" sz="2600" dirty="0" err="1"/>
              <a:t>vlků</a:t>
            </a:r>
            <a:r>
              <a:rPr lang="en-US" sz="2600" dirty="0"/>
              <a:t>, </a:t>
            </a:r>
            <a:r>
              <a:rPr lang="en-US" sz="2600" dirty="0" err="1"/>
              <a:t>která</a:t>
            </a:r>
            <a:r>
              <a:rPr lang="en-US" sz="2600" dirty="0"/>
              <a:t> </a:t>
            </a:r>
            <a:r>
              <a:rPr lang="en-US" sz="2600" dirty="0" err="1"/>
              <a:t>dle</a:t>
            </a:r>
            <a:r>
              <a:rPr lang="en-US" sz="2600" dirty="0"/>
              <a:t> </a:t>
            </a:r>
            <a:r>
              <a:rPr lang="en-US" sz="2600" dirty="0" err="1"/>
              <a:t>výpočtů</a:t>
            </a:r>
            <a:r>
              <a:rPr lang="en-US" sz="2600" dirty="0"/>
              <a:t> </a:t>
            </a:r>
            <a:r>
              <a:rPr lang="en-US" sz="2600" dirty="0" err="1"/>
              <a:t>vlády</a:t>
            </a:r>
            <a:r>
              <a:rPr lang="en-US" sz="2600" dirty="0"/>
              <a:t> a </a:t>
            </a:r>
            <a:r>
              <a:rPr lang="en-US" sz="2600" dirty="0" err="1"/>
              <a:t>ochranářů</a:t>
            </a:r>
            <a:r>
              <a:rPr lang="en-US" sz="2600" dirty="0"/>
              <a:t> </a:t>
            </a:r>
            <a:r>
              <a:rPr lang="cs-CZ" sz="2600" dirty="0"/>
              <a:t>z roku 2017 </a:t>
            </a:r>
            <a:r>
              <a:rPr lang="en-US" sz="2600" dirty="0" err="1"/>
              <a:t>měla</a:t>
            </a:r>
            <a:r>
              <a:rPr lang="en-US" sz="2600" dirty="0"/>
              <a:t> </a:t>
            </a:r>
            <a:r>
              <a:rPr lang="en-US" sz="2600" dirty="0" err="1"/>
              <a:t>být</a:t>
            </a:r>
            <a:r>
              <a:rPr lang="en-US" sz="2600" dirty="0"/>
              <a:t> </a:t>
            </a:r>
            <a:r>
              <a:rPr lang="en-US" sz="2600" dirty="0" err="1"/>
              <a:t>dosažena</a:t>
            </a:r>
            <a:r>
              <a:rPr lang="en-US" sz="2600" dirty="0"/>
              <a:t> </a:t>
            </a:r>
            <a:r>
              <a:rPr lang="en-US" sz="2600" dirty="0" err="1"/>
              <a:t>až</a:t>
            </a:r>
            <a:r>
              <a:rPr lang="en-US" sz="2600" dirty="0"/>
              <a:t> v </a:t>
            </a:r>
            <a:r>
              <a:rPr lang="en-US" sz="2600" dirty="0" err="1"/>
              <a:t>roce</a:t>
            </a:r>
            <a:r>
              <a:rPr lang="en-US" sz="2600" dirty="0"/>
              <a:t> 2023</a:t>
            </a:r>
            <a:r>
              <a:rPr lang="cs-CZ" sz="2600" dirty="0"/>
              <a:t>. Počet vlků se tedy zvyšuje mnohem rychleji, než se očekávalo</a:t>
            </a:r>
          </a:p>
          <a:p>
            <a:pPr indent="-228600">
              <a:lnSpc>
                <a:spcPct val="90000"/>
              </a:lnSpc>
            </a:pPr>
            <a:endParaRPr lang="cs-CZ" sz="2600" dirty="0"/>
          </a:p>
          <a:p>
            <a:pPr indent="-228600">
              <a:lnSpc>
                <a:spcPct val="90000"/>
              </a:lnSpc>
            </a:pPr>
            <a:r>
              <a:rPr lang="cs-CZ" sz="2600" dirty="0"/>
              <a:t>Dne 23. 02. 2019 </a:t>
            </a:r>
            <a:r>
              <a:rPr lang="en-US" sz="2600" dirty="0" err="1"/>
              <a:t>prezident</a:t>
            </a:r>
            <a:r>
              <a:rPr lang="en-US" sz="2600" dirty="0"/>
              <a:t> Macron </a:t>
            </a:r>
            <a:r>
              <a:rPr lang="en-US" sz="2600" dirty="0" err="1"/>
              <a:t>vyjádřil</a:t>
            </a:r>
            <a:r>
              <a:rPr lang="en-US" sz="2600" dirty="0"/>
              <a:t> </a:t>
            </a:r>
            <a:r>
              <a:rPr lang="en-US" sz="2600" dirty="0" err="1"/>
              <a:t>pochopení</a:t>
            </a:r>
            <a:r>
              <a:rPr lang="en-US" sz="2600" dirty="0"/>
              <a:t> </a:t>
            </a:r>
            <a:r>
              <a:rPr lang="cs-CZ" sz="2600" dirty="0"/>
              <a:t>pro</a:t>
            </a:r>
            <a:r>
              <a:rPr lang="en-US" sz="2600" dirty="0"/>
              <a:t> </a:t>
            </a:r>
            <a:r>
              <a:rPr lang="en-US" sz="2600" dirty="0" err="1"/>
              <a:t>farmář</a:t>
            </a:r>
            <a:r>
              <a:rPr lang="cs-CZ" sz="2600" dirty="0"/>
              <a:t>e</a:t>
            </a:r>
            <a:r>
              <a:rPr lang="en-US" sz="2600" dirty="0"/>
              <a:t> a </a:t>
            </a:r>
            <a:r>
              <a:rPr lang="en-US" sz="2600" dirty="0" err="1"/>
              <a:t>uvedl</a:t>
            </a:r>
            <a:r>
              <a:rPr lang="en-US" sz="2600" dirty="0"/>
              <a:t>, </a:t>
            </a:r>
            <a:r>
              <a:rPr lang="en-US" sz="2600" dirty="0" err="1"/>
              <a:t>že</a:t>
            </a:r>
            <a:r>
              <a:rPr lang="en-US" sz="2600" dirty="0"/>
              <a:t> se </a:t>
            </a:r>
            <a:r>
              <a:rPr lang="en-US" sz="2600" dirty="0" err="1"/>
              <a:t>tento</a:t>
            </a:r>
            <a:r>
              <a:rPr lang="en-US" sz="2600" dirty="0"/>
              <a:t> </a:t>
            </a:r>
            <a:r>
              <a:rPr lang="en-US" sz="2600" dirty="0" err="1"/>
              <a:t>rok</a:t>
            </a:r>
            <a:r>
              <a:rPr lang="en-US" sz="2600" dirty="0"/>
              <a:t> </a:t>
            </a:r>
            <a:r>
              <a:rPr lang="en-US" sz="2600" dirty="0" err="1"/>
              <a:t>zvýší</a:t>
            </a:r>
            <a:r>
              <a:rPr lang="en-US" sz="2600" dirty="0"/>
              <a:t> </a:t>
            </a:r>
            <a:r>
              <a:rPr lang="en-US" sz="2600" dirty="0" err="1"/>
              <a:t>kvóty</a:t>
            </a:r>
            <a:r>
              <a:rPr lang="en-US" sz="2600" dirty="0"/>
              <a:t> </a:t>
            </a:r>
            <a:r>
              <a:rPr lang="en-US" sz="2600" dirty="0" err="1"/>
              <a:t>na</a:t>
            </a:r>
            <a:r>
              <a:rPr lang="en-US" sz="2600" dirty="0"/>
              <a:t> 17-19 % a </a:t>
            </a:r>
            <a:r>
              <a:rPr lang="cs-CZ" sz="2600" dirty="0"/>
              <a:t>vlci se tedy </a:t>
            </a:r>
            <a:r>
              <a:rPr lang="en-US" sz="2600" dirty="0" err="1"/>
              <a:t>budou</a:t>
            </a:r>
            <a:r>
              <a:rPr lang="en-US" sz="2600" dirty="0"/>
              <a:t> </a:t>
            </a:r>
            <a:r>
              <a:rPr lang="cs-CZ" sz="2600" dirty="0"/>
              <a:t>na</a:t>
            </a:r>
            <a:r>
              <a:rPr lang="en-US" sz="2600" dirty="0" err="1"/>
              <a:t>dále</a:t>
            </a:r>
            <a:r>
              <a:rPr lang="en-US" sz="2600" dirty="0"/>
              <a:t> </a:t>
            </a:r>
            <a:r>
              <a:rPr lang="en-US" sz="2600" dirty="0" err="1"/>
              <a:t>regulovat</a:t>
            </a:r>
            <a:endParaRPr lang="en-US" sz="2600" dirty="0"/>
          </a:p>
        </p:txBody>
      </p:sp>
      <p:sp>
        <p:nvSpPr>
          <p:cNvPr id="8" name="Zástupný obsah 2">
            <a:extLst>
              <a:ext uri="{FF2B5EF4-FFF2-40B4-BE49-F238E27FC236}">
                <a16:creationId xmlns:a16="http://schemas.microsoft.com/office/drawing/2014/main" xmlns="" id="{E8430CB6-DBCE-465F-A03E-03085D337175}"/>
              </a:ext>
            </a:extLst>
          </p:cNvPr>
          <p:cNvSpPr txBox="1">
            <a:spLocks/>
          </p:cNvSpPr>
          <p:nvPr/>
        </p:nvSpPr>
        <p:spPr>
          <a:xfrm>
            <a:off x="1981200" y="1627130"/>
            <a:ext cx="8435280" cy="4983162"/>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cs-CZ" sz="2800" dirty="0"/>
          </a:p>
        </p:txBody>
      </p:sp>
      <p:grpSp>
        <p:nvGrpSpPr>
          <p:cNvPr id="24" name="Skupina 23">
            <a:extLst>
              <a:ext uri="{FF2B5EF4-FFF2-40B4-BE49-F238E27FC236}">
                <a16:creationId xmlns:a16="http://schemas.microsoft.com/office/drawing/2014/main" xmlns="" id="{D3F9778B-B35B-4E74-B47C-6D46B7A4C75E}"/>
              </a:ext>
            </a:extLst>
          </p:cNvPr>
          <p:cNvGrpSpPr/>
          <p:nvPr/>
        </p:nvGrpSpPr>
        <p:grpSpPr>
          <a:xfrm>
            <a:off x="0" y="6119336"/>
            <a:ext cx="3922380" cy="738664"/>
            <a:chOff x="0" y="6174226"/>
            <a:chExt cx="3922380" cy="738664"/>
          </a:xfrm>
        </p:grpSpPr>
        <p:pic>
          <p:nvPicPr>
            <p:cNvPr id="25" name="Obrázek 24">
              <a:extLst>
                <a:ext uri="{FF2B5EF4-FFF2-40B4-BE49-F238E27FC236}">
                  <a16:creationId xmlns:a16="http://schemas.microsoft.com/office/drawing/2014/main" xmlns="" id="{C04CB9C4-43BE-45C1-A793-8AE96D84DF41}"/>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971600" y="6445494"/>
              <a:ext cx="1224136" cy="412288"/>
            </a:xfrm>
            <a:prstGeom prst="rect">
              <a:avLst/>
            </a:prstGeom>
          </p:spPr>
        </p:pic>
        <p:sp>
          <p:nvSpPr>
            <p:cNvPr id="26" name="TextovéPole 25">
              <a:extLst>
                <a:ext uri="{FF2B5EF4-FFF2-40B4-BE49-F238E27FC236}">
                  <a16:creationId xmlns:a16="http://schemas.microsoft.com/office/drawing/2014/main" xmlns="" id="{A1B2F0C3-21DA-4419-87FC-309D1FBBAAE7}"/>
                </a:ext>
              </a:extLst>
            </p:cNvPr>
            <p:cNvSpPr txBox="1"/>
            <p:nvPr/>
          </p:nvSpPr>
          <p:spPr>
            <a:xfrm>
              <a:off x="0" y="6174226"/>
              <a:ext cx="3922380" cy="738664"/>
            </a:xfrm>
            <a:prstGeom prst="rect">
              <a:avLst/>
            </a:prstGeom>
            <a:noFill/>
          </p:spPr>
          <p:txBody>
            <a:bodyPr wrap="square" rtlCol="0">
              <a:spAutoFit/>
            </a:bodyPr>
            <a:lstStyle/>
            <a:p>
              <a:r>
                <a:rPr lang="cs-CZ" sz="1400" i="1" dirty="0"/>
                <a:t>Svaz chovatelů ovcí a koz </a:t>
              </a:r>
              <a:r>
                <a:rPr lang="cs-CZ" sz="1400" i="1" dirty="0" err="1"/>
                <a:t>z.s</a:t>
              </a:r>
              <a:r>
                <a:rPr lang="cs-CZ" sz="1400" i="1" dirty="0"/>
                <a:t>.</a:t>
              </a:r>
            </a:p>
            <a:p>
              <a:r>
                <a:rPr lang="cs-CZ" sz="1400" i="1" dirty="0"/>
                <a:t>Kouty</a:t>
              </a:r>
            </a:p>
            <a:p>
              <a:r>
                <a:rPr lang="cs-CZ" sz="1400" i="1" dirty="0"/>
                <a:t>06. 04. 2019</a:t>
              </a:r>
            </a:p>
          </p:txBody>
        </p:sp>
      </p:grpSp>
      <p:sp>
        <p:nvSpPr>
          <p:cNvPr id="17" name="Zástupný symbol pro číslo snímku 16">
            <a:extLst>
              <a:ext uri="{FF2B5EF4-FFF2-40B4-BE49-F238E27FC236}">
                <a16:creationId xmlns:a16="http://schemas.microsoft.com/office/drawing/2014/main" xmlns="" id="{D02801CD-81AF-4542-8282-E69A5DB179CF}"/>
              </a:ext>
            </a:extLst>
          </p:cNvPr>
          <p:cNvSpPr>
            <a:spLocks noGrp="1"/>
          </p:cNvSpPr>
          <p:nvPr>
            <p:ph type="sldNum" sz="quarter" idx="12"/>
          </p:nvPr>
        </p:nvSpPr>
        <p:spPr/>
        <p:txBody>
          <a:bodyPr/>
          <a:lstStyle/>
          <a:p>
            <a:fld id="{20264769-77EF-4CD0-90DE-F7D7F2D423C4}" type="slidenum">
              <a:rPr lang="cs-CZ" smtClean="0"/>
              <a:pPr/>
              <a:t>10</a:t>
            </a:fld>
            <a:endParaRPr lang="cs-CZ"/>
          </a:p>
        </p:txBody>
      </p:sp>
      <p:pic>
        <p:nvPicPr>
          <p:cNvPr id="36" name="Obrázek 35" descr="Obsah obrázku osoba, muž, držení&#10;&#10;Popis byl vytvořen automaticky">
            <a:extLst>
              <a:ext uri="{FF2B5EF4-FFF2-40B4-BE49-F238E27FC236}">
                <a16:creationId xmlns:a16="http://schemas.microsoft.com/office/drawing/2014/main" xmlns="" id="{64E91664-9728-4C22-8BC6-234913F977D8}"/>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6740419" y="233120"/>
            <a:ext cx="4673503" cy="6363628"/>
          </a:xfrm>
          <a:prstGeom prst="rect">
            <a:avLst/>
          </a:prstGeom>
        </p:spPr>
      </p:pic>
      <p:sp>
        <p:nvSpPr>
          <p:cNvPr id="37" name="TextovéPole 36">
            <a:extLst>
              <a:ext uri="{FF2B5EF4-FFF2-40B4-BE49-F238E27FC236}">
                <a16:creationId xmlns:a16="http://schemas.microsoft.com/office/drawing/2014/main" xmlns="" id="{FDC9BB92-27E4-4353-8FDC-8F163E6C42BD}"/>
              </a:ext>
            </a:extLst>
          </p:cNvPr>
          <p:cNvSpPr txBox="1"/>
          <p:nvPr/>
        </p:nvSpPr>
        <p:spPr>
          <a:xfrm>
            <a:off x="6389210" y="-46507"/>
            <a:ext cx="5375919" cy="323165"/>
          </a:xfrm>
          <a:prstGeom prst="rect">
            <a:avLst/>
          </a:prstGeom>
          <a:noFill/>
        </p:spPr>
        <p:txBody>
          <a:bodyPr wrap="square" rtlCol="0">
            <a:spAutoFit/>
          </a:bodyPr>
          <a:lstStyle/>
          <a:p>
            <a:pPr algn="ctr"/>
            <a:r>
              <a:rPr lang="cs-CZ" sz="1500" b="1" dirty="0"/>
              <a:t>Prezident Francie Emanuel Macron</a:t>
            </a:r>
          </a:p>
        </p:txBody>
      </p:sp>
      <p:sp>
        <p:nvSpPr>
          <p:cNvPr id="12" name="TextovéPole 11"/>
          <p:cNvSpPr txBox="1"/>
          <p:nvPr/>
        </p:nvSpPr>
        <p:spPr>
          <a:xfrm>
            <a:off x="623392" y="5805264"/>
            <a:ext cx="7274395" cy="215444"/>
          </a:xfrm>
          <a:prstGeom prst="rect">
            <a:avLst/>
          </a:prstGeom>
          <a:noFill/>
        </p:spPr>
        <p:txBody>
          <a:bodyPr wrap="square" rtlCol="0">
            <a:spAutoFit/>
          </a:bodyPr>
          <a:lstStyle/>
          <a:p>
            <a:r>
              <a:rPr lang="cs-CZ" sz="800" dirty="0" smtClean="0">
                <a:hlinkClick r:id="rId4"/>
              </a:rPr>
              <a:t>https://www.20minutes.fr/planete/2467555-20190307-seuil-500-loups-atteint-emmanuel-macron-promet-plus-abattage</a:t>
            </a:r>
            <a:endParaRPr lang="cs-CZ" sz="800" dirty="0"/>
          </a:p>
        </p:txBody>
      </p:sp>
    </p:spTree>
    <p:extLst>
      <p:ext uri="{BB962C8B-B14F-4D97-AF65-F5344CB8AC3E}">
        <p14:creationId xmlns:p14="http://schemas.microsoft.com/office/powerpoint/2010/main" xmlns="" val="25632928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Obrázek 8" descr="Obsah obrázku zvíře, savci, vsedě&#10;&#10;Popis byl vytvořen automaticky">
            <a:extLst>
              <a:ext uri="{FF2B5EF4-FFF2-40B4-BE49-F238E27FC236}">
                <a16:creationId xmlns:a16="http://schemas.microsoft.com/office/drawing/2014/main" xmlns="" id="{3CC4CFA7-1AE5-4F71-8333-6793CA3FDC02}"/>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4697347" y="4077072"/>
            <a:ext cx="2797306" cy="2707590"/>
          </a:xfrm>
          <a:prstGeom prst="rect">
            <a:avLst/>
          </a:prstGeom>
        </p:spPr>
      </p:pic>
      <p:sp>
        <p:nvSpPr>
          <p:cNvPr id="2" name="Nadpis 1">
            <a:extLst>
              <a:ext uri="{FF2B5EF4-FFF2-40B4-BE49-F238E27FC236}">
                <a16:creationId xmlns:a16="http://schemas.microsoft.com/office/drawing/2014/main" xmlns="" id="{D153A289-6D60-4479-B484-7A2E3DADEC25}"/>
              </a:ext>
            </a:extLst>
          </p:cNvPr>
          <p:cNvSpPr>
            <a:spLocks noGrp="1"/>
          </p:cNvSpPr>
          <p:nvPr>
            <p:ph type="title"/>
          </p:nvPr>
        </p:nvSpPr>
        <p:spPr>
          <a:xfrm>
            <a:off x="609600" y="136520"/>
            <a:ext cx="10972800" cy="1143000"/>
          </a:xfrm>
        </p:spPr>
        <p:txBody>
          <a:bodyPr/>
          <a:lstStyle/>
          <a:p>
            <a:pPr algn="ctr"/>
            <a:r>
              <a:rPr lang="cs-CZ" b="1" dirty="0"/>
              <a:t>Situace v Německu</a:t>
            </a:r>
          </a:p>
        </p:txBody>
      </p:sp>
      <p:sp>
        <p:nvSpPr>
          <p:cNvPr id="3" name="Zástupný obsah 2">
            <a:extLst>
              <a:ext uri="{FF2B5EF4-FFF2-40B4-BE49-F238E27FC236}">
                <a16:creationId xmlns:a16="http://schemas.microsoft.com/office/drawing/2014/main" xmlns="" id="{75F36221-0E00-4CE0-A757-54C669F4F0FD}"/>
              </a:ext>
            </a:extLst>
          </p:cNvPr>
          <p:cNvSpPr>
            <a:spLocks noGrp="1"/>
          </p:cNvSpPr>
          <p:nvPr>
            <p:ph idx="1"/>
          </p:nvPr>
        </p:nvSpPr>
        <p:spPr>
          <a:xfrm>
            <a:off x="479376" y="1169099"/>
            <a:ext cx="10153128" cy="4755784"/>
          </a:xfrm>
        </p:spPr>
        <p:txBody>
          <a:bodyPr>
            <a:normAutofit/>
          </a:bodyPr>
          <a:lstStyle/>
          <a:p>
            <a:r>
              <a:rPr lang="cs-CZ" sz="2400" dirty="0"/>
              <a:t>Dramatický nárůst škod v posledních letech i přes přijatá ochranná opatření a dlouholetou zkušenost s vlky</a:t>
            </a:r>
          </a:p>
          <a:p>
            <a:r>
              <a:rPr lang="cs-CZ" sz="2400" dirty="0"/>
              <a:t>Počet útoků na hospodářská a domácí zvířata od roku 2013 stoupá v Německu o 30 – 35 % ročně</a:t>
            </a:r>
          </a:p>
          <a:p>
            <a:r>
              <a:rPr lang="cs-CZ" sz="2400" dirty="0"/>
              <a:t>Avšak škody na hospodářských a domácích zvířatech od roku 2013 stoupají dokonce o 50 – 90 % ročně</a:t>
            </a:r>
          </a:p>
          <a:p>
            <a:r>
              <a:rPr lang="cs-CZ" sz="2400" dirty="0"/>
              <a:t>Útoky jsou jednak čím dál častější a hlavně čím dál ničivější</a:t>
            </a:r>
          </a:p>
          <a:p>
            <a:endParaRPr lang="cs-CZ" sz="2400" dirty="0"/>
          </a:p>
        </p:txBody>
      </p:sp>
      <p:sp>
        <p:nvSpPr>
          <p:cNvPr id="14" name="Zástupný symbol pro číslo snímku 13">
            <a:extLst>
              <a:ext uri="{FF2B5EF4-FFF2-40B4-BE49-F238E27FC236}">
                <a16:creationId xmlns:a16="http://schemas.microsoft.com/office/drawing/2014/main" xmlns="" id="{FAC94EE3-7DBF-44D0-B378-F2E068E04EFC}"/>
              </a:ext>
            </a:extLst>
          </p:cNvPr>
          <p:cNvSpPr>
            <a:spLocks noGrp="1"/>
          </p:cNvSpPr>
          <p:nvPr>
            <p:ph type="sldNum" sz="quarter" idx="12"/>
          </p:nvPr>
        </p:nvSpPr>
        <p:spPr/>
        <p:txBody>
          <a:bodyPr/>
          <a:lstStyle/>
          <a:p>
            <a:fld id="{20264769-77EF-4CD0-90DE-F7D7F2D423C4}" type="slidenum">
              <a:rPr lang="cs-CZ" smtClean="0"/>
              <a:pPr/>
              <a:t>11</a:t>
            </a:fld>
            <a:endParaRPr lang="cs-CZ"/>
          </a:p>
        </p:txBody>
      </p:sp>
      <p:sp>
        <p:nvSpPr>
          <p:cNvPr id="4" name="Zástupný symbol pro obsah 2">
            <a:extLst>
              <a:ext uri="{FF2B5EF4-FFF2-40B4-BE49-F238E27FC236}">
                <a16:creationId xmlns:a16="http://schemas.microsoft.com/office/drawing/2014/main" xmlns="" id="{BBFA6256-0FA0-4A6D-8B9C-D374BC2C154B}"/>
              </a:ext>
            </a:extLst>
          </p:cNvPr>
          <p:cNvSpPr txBox="1">
            <a:spLocks/>
          </p:cNvSpPr>
          <p:nvPr/>
        </p:nvSpPr>
        <p:spPr>
          <a:xfrm>
            <a:off x="2362200" y="267413"/>
            <a:ext cx="10515600" cy="4351338"/>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cs-CZ" dirty="0"/>
          </a:p>
        </p:txBody>
      </p:sp>
      <p:sp>
        <p:nvSpPr>
          <p:cNvPr id="10" name="Obdélník 9">
            <a:extLst>
              <a:ext uri="{FF2B5EF4-FFF2-40B4-BE49-F238E27FC236}">
                <a16:creationId xmlns:a16="http://schemas.microsoft.com/office/drawing/2014/main" xmlns="" id="{4E9B0F98-AD1B-4233-9373-4B9A1769B5C6}"/>
              </a:ext>
            </a:extLst>
          </p:cNvPr>
          <p:cNvSpPr/>
          <p:nvPr/>
        </p:nvSpPr>
        <p:spPr>
          <a:xfrm>
            <a:off x="4583832" y="6716497"/>
            <a:ext cx="4572000" cy="200055"/>
          </a:xfrm>
          <a:prstGeom prst="rect">
            <a:avLst/>
          </a:prstGeom>
        </p:spPr>
        <p:txBody>
          <a:bodyPr>
            <a:spAutoFit/>
          </a:bodyPr>
          <a:lstStyle/>
          <a:p>
            <a:r>
              <a:rPr lang="cs-CZ" sz="700" dirty="0"/>
              <a:t> Zdroj obrázku: https://i.ytimg.com/vi/DSGPMAqUjaE/hqdefault.jpg</a:t>
            </a:r>
          </a:p>
        </p:txBody>
      </p:sp>
      <p:grpSp>
        <p:nvGrpSpPr>
          <p:cNvPr id="11" name="Skupina 10">
            <a:extLst>
              <a:ext uri="{FF2B5EF4-FFF2-40B4-BE49-F238E27FC236}">
                <a16:creationId xmlns:a16="http://schemas.microsoft.com/office/drawing/2014/main" xmlns="" id="{FADE6768-C0D9-4FEA-A20E-D5B4BA40C2BC}"/>
              </a:ext>
            </a:extLst>
          </p:cNvPr>
          <p:cNvGrpSpPr/>
          <p:nvPr/>
        </p:nvGrpSpPr>
        <p:grpSpPr>
          <a:xfrm>
            <a:off x="0" y="6119336"/>
            <a:ext cx="3922380" cy="738664"/>
            <a:chOff x="0" y="6174226"/>
            <a:chExt cx="3922380" cy="738664"/>
          </a:xfrm>
        </p:grpSpPr>
        <p:pic>
          <p:nvPicPr>
            <p:cNvPr id="12" name="Obrázek 11">
              <a:extLst>
                <a:ext uri="{FF2B5EF4-FFF2-40B4-BE49-F238E27FC236}">
                  <a16:creationId xmlns:a16="http://schemas.microsoft.com/office/drawing/2014/main" xmlns="" id="{1C55C58A-A577-4D45-80A3-C29E9B8C2F54}"/>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971600" y="6445494"/>
              <a:ext cx="1224136" cy="412288"/>
            </a:xfrm>
            <a:prstGeom prst="rect">
              <a:avLst/>
            </a:prstGeom>
          </p:spPr>
        </p:pic>
        <p:sp>
          <p:nvSpPr>
            <p:cNvPr id="13" name="TextovéPole 12">
              <a:extLst>
                <a:ext uri="{FF2B5EF4-FFF2-40B4-BE49-F238E27FC236}">
                  <a16:creationId xmlns:a16="http://schemas.microsoft.com/office/drawing/2014/main" xmlns="" id="{7D737369-0C34-4B3A-9427-22F3EA8FC43E}"/>
                </a:ext>
              </a:extLst>
            </p:cNvPr>
            <p:cNvSpPr txBox="1"/>
            <p:nvPr/>
          </p:nvSpPr>
          <p:spPr>
            <a:xfrm>
              <a:off x="0" y="6174226"/>
              <a:ext cx="3922380" cy="738664"/>
            </a:xfrm>
            <a:prstGeom prst="rect">
              <a:avLst/>
            </a:prstGeom>
            <a:noFill/>
          </p:spPr>
          <p:txBody>
            <a:bodyPr wrap="square" rtlCol="0">
              <a:spAutoFit/>
            </a:bodyPr>
            <a:lstStyle/>
            <a:p>
              <a:r>
                <a:rPr lang="cs-CZ" sz="1400" i="1" dirty="0"/>
                <a:t>Svaz chovatelů ovcí a koz </a:t>
              </a:r>
              <a:r>
                <a:rPr lang="cs-CZ" sz="1400" i="1" dirty="0" err="1"/>
                <a:t>z.s</a:t>
              </a:r>
              <a:r>
                <a:rPr lang="cs-CZ" sz="1400" i="1" dirty="0"/>
                <a:t>.</a:t>
              </a:r>
            </a:p>
            <a:p>
              <a:r>
                <a:rPr lang="cs-CZ" sz="1400" i="1" dirty="0"/>
                <a:t>Kouty</a:t>
              </a:r>
            </a:p>
            <a:p>
              <a:r>
                <a:rPr lang="cs-CZ" sz="1400" i="1" dirty="0"/>
                <a:t>06. 04. 2019</a:t>
              </a:r>
            </a:p>
          </p:txBody>
        </p:sp>
      </p:grpSp>
    </p:spTree>
    <p:extLst>
      <p:ext uri="{BB962C8B-B14F-4D97-AF65-F5344CB8AC3E}">
        <p14:creationId xmlns:p14="http://schemas.microsoft.com/office/powerpoint/2010/main" xmlns="" val="11950753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Zástupný obsah 4" descr="Obsah obrázku snímek obrazovky&#10;&#10;Popis byl vytvořen automaticky">
            <a:extLst>
              <a:ext uri="{FF2B5EF4-FFF2-40B4-BE49-F238E27FC236}">
                <a16:creationId xmlns:a16="http://schemas.microsoft.com/office/drawing/2014/main" xmlns="" id="{4BF2A134-D1D2-476C-9007-7ACA9DCB8CD7}"/>
              </a:ext>
            </a:extLst>
          </p:cNvPr>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2512962" y="667719"/>
            <a:ext cx="7166077" cy="5522563"/>
          </a:xfrm>
        </p:spPr>
      </p:pic>
      <p:sp>
        <p:nvSpPr>
          <p:cNvPr id="16" name="Zástupný symbol pro číslo snímku 15">
            <a:extLst>
              <a:ext uri="{FF2B5EF4-FFF2-40B4-BE49-F238E27FC236}">
                <a16:creationId xmlns:a16="http://schemas.microsoft.com/office/drawing/2014/main" xmlns="" id="{AC795725-D440-4943-B1BD-A060771EAC70}"/>
              </a:ext>
            </a:extLst>
          </p:cNvPr>
          <p:cNvSpPr>
            <a:spLocks noGrp="1"/>
          </p:cNvSpPr>
          <p:nvPr>
            <p:ph type="sldNum" sz="quarter" idx="12"/>
          </p:nvPr>
        </p:nvSpPr>
        <p:spPr/>
        <p:txBody>
          <a:bodyPr/>
          <a:lstStyle/>
          <a:p>
            <a:fld id="{20264769-77EF-4CD0-90DE-F7D7F2D423C4}" type="slidenum">
              <a:rPr lang="cs-CZ" smtClean="0"/>
              <a:pPr/>
              <a:t>12</a:t>
            </a:fld>
            <a:endParaRPr lang="cs-CZ"/>
          </a:p>
        </p:txBody>
      </p:sp>
      <p:sp>
        <p:nvSpPr>
          <p:cNvPr id="6" name="TextovéPole 5">
            <a:extLst>
              <a:ext uri="{FF2B5EF4-FFF2-40B4-BE49-F238E27FC236}">
                <a16:creationId xmlns:a16="http://schemas.microsoft.com/office/drawing/2014/main" xmlns="" id="{81E49579-12D5-4D4F-84A6-DE05598FD79B}"/>
              </a:ext>
            </a:extLst>
          </p:cNvPr>
          <p:cNvSpPr txBox="1"/>
          <p:nvPr/>
        </p:nvSpPr>
        <p:spPr>
          <a:xfrm>
            <a:off x="3312843" y="536478"/>
            <a:ext cx="5710335" cy="369332"/>
          </a:xfrm>
          <a:prstGeom prst="rect">
            <a:avLst/>
          </a:prstGeom>
          <a:noFill/>
        </p:spPr>
        <p:txBody>
          <a:bodyPr wrap="square" rtlCol="0">
            <a:spAutoFit/>
          </a:bodyPr>
          <a:lstStyle/>
          <a:p>
            <a:r>
              <a:rPr lang="cs-CZ" b="1" dirty="0"/>
              <a:t>Počet útoků a počet napadnutých zvířat vlky (2000 – 2017)</a:t>
            </a:r>
          </a:p>
        </p:txBody>
      </p:sp>
      <p:sp>
        <p:nvSpPr>
          <p:cNvPr id="10" name="Obdélník 9">
            <a:extLst>
              <a:ext uri="{FF2B5EF4-FFF2-40B4-BE49-F238E27FC236}">
                <a16:creationId xmlns:a16="http://schemas.microsoft.com/office/drawing/2014/main" xmlns="" id="{6C58931B-4142-4E90-9F6B-0C21C8C64080}"/>
              </a:ext>
            </a:extLst>
          </p:cNvPr>
          <p:cNvSpPr/>
          <p:nvPr/>
        </p:nvSpPr>
        <p:spPr>
          <a:xfrm>
            <a:off x="2512961" y="6090253"/>
            <a:ext cx="4572000" cy="200055"/>
          </a:xfrm>
          <a:prstGeom prst="rect">
            <a:avLst/>
          </a:prstGeom>
        </p:spPr>
        <p:txBody>
          <a:bodyPr>
            <a:spAutoFit/>
          </a:bodyPr>
          <a:lstStyle/>
          <a:p>
            <a:r>
              <a:rPr lang="cs-CZ" sz="700" dirty="0"/>
              <a:t>Zdroj grafu: https://www.dbb-wolf.de/wolfsmanagement/herdenschutz/schadensstatistik</a:t>
            </a:r>
          </a:p>
        </p:txBody>
      </p:sp>
      <p:sp>
        <p:nvSpPr>
          <p:cNvPr id="12" name="Ovál 11">
            <a:extLst>
              <a:ext uri="{FF2B5EF4-FFF2-40B4-BE49-F238E27FC236}">
                <a16:creationId xmlns:a16="http://schemas.microsoft.com/office/drawing/2014/main" xmlns="" id="{25493D6F-6A63-41F1-B1FB-E31CA218F961}"/>
              </a:ext>
            </a:extLst>
          </p:cNvPr>
          <p:cNvSpPr/>
          <p:nvPr/>
        </p:nvSpPr>
        <p:spPr>
          <a:xfrm>
            <a:off x="7104117" y="1281524"/>
            <a:ext cx="1919061" cy="338437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cs-CZ" dirty="0">
              <a:solidFill>
                <a:srgbClr val="FF0000"/>
              </a:solidFill>
            </a:endParaRPr>
          </a:p>
        </p:txBody>
      </p:sp>
      <p:grpSp>
        <p:nvGrpSpPr>
          <p:cNvPr id="13" name="Skupina 12">
            <a:extLst>
              <a:ext uri="{FF2B5EF4-FFF2-40B4-BE49-F238E27FC236}">
                <a16:creationId xmlns:a16="http://schemas.microsoft.com/office/drawing/2014/main" xmlns="" id="{8CCB3313-0F8B-40B6-BEC2-BFA627986BA1}"/>
              </a:ext>
            </a:extLst>
          </p:cNvPr>
          <p:cNvGrpSpPr/>
          <p:nvPr/>
        </p:nvGrpSpPr>
        <p:grpSpPr>
          <a:xfrm>
            <a:off x="0" y="6119336"/>
            <a:ext cx="3922380" cy="738664"/>
            <a:chOff x="0" y="6174226"/>
            <a:chExt cx="3922380" cy="738664"/>
          </a:xfrm>
        </p:grpSpPr>
        <p:pic>
          <p:nvPicPr>
            <p:cNvPr id="14" name="Obrázek 13">
              <a:extLst>
                <a:ext uri="{FF2B5EF4-FFF2-40B4-BE49-F238E27FC236}">
                  <a16:creationId xmlns:a16="http://schemas.microsoft.com/office/drawing/2014/main" xmlns="" id="{4D015A31-C075-41B1-99AD-4B1D847CDFAF}"/>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971600" y="6445494"/>
              <a:ext cx="1224136" cy="412288"/>
            </a:xfrm>
            <a:prstGeom prst="rect">
              <a:avLst/>
            </a:prstGeom>
          </p:spPr>
        </p:pic>
        <p:sp>
          <p:nvSpPr>
            <p:cNvPr id="15" name="TextovéPole 14">
              <a:extLst>
                <a:ext uri="{FF2B5EF4-FFF2-40B4-BE49-F238E27FC236}">
                  <a16:creationId xmlns:a16="http://schemas.microsoft.com/office/drawing/2014/main" xmlns="" id="{B9DDCF64-C9C2-490E-9C12-2C66893936FD}"/>
                </a:ext>
              </a:extLst>
            </p:cNvPr>
            <p:cNvSpPr txBox="1"/>
            <p:nvPr/>
          </p:nvSpPr>
          <p:spPr>
            <a:xfrm>
              <a:off x="0" y="6174226"/>
              <a:ext cx="3922380" cy="738664"/>
            </a:xfrm>
            <a:prstGeom prst="rect">
              <a:avLst/>
            </a:prstGeom>
            <a:noFill/>
          </p:spPr>
          <p:txBody>
            <a:bodyPr wrap="square" rtlCol="0">
              <a:spAutoFit/>
            </a:bodyPr>
            <a:lstStyle/>
            <a:p>
              <a:r>
                <a:rPr lang="cs-CZ" sz="1400" i="1" dirty="0"/>
                <a:t>Svaz chovatelů ovcí a koz </a:t>
              </a:r>
              <a:r>
                <a:rPr lang="cs-CZ" sz="1400" i="1" dirty="0" err="1"/>
                <a:t>z.s</a:t>
              </a:r>
              <a:r>
                <a:rPr lang="cs-CZ" sz="1400" i="1" dirty="0"/>
                <a:t>.</a:t>
              </a:r>
            </a:p>
            <a:p>
              <a:r>
                <a:rPr lang="cs-CZ" sz="1400" i="1" dirty="0"/>
                <a:t>Kouty</a:t>
              </a:r>
            </a:p>
            <a:p>
              <a:r>
                <a:rPr lang="cs-CZ" sz="1400" i="1" dirty="0"/>
                <a:t>06. 04. 2019</a:t>
              </a:r>
            </a:p>
          </p:txBody>
        </p:sp>
      </p:grpSp>
    </p:spTree>
    <p:extLst>
      <p:ext uri="{BB962C8B-B14F-4D97-AF65-F5344CB8AC3E}">
        <p14:creationId xmlns:p14="http://schemas.microsoft.com/office/powerpoint/2010/main" xmlns="" val="37201420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a:xfrm>
            <a:off x="914400" y="228602"/>
            <a:ext cx="10363200" cy="685799"/>
          </a:xfrm>
        </p:spPr>
        <p:txBody>
          <a:bodyPr>
            <a:normAutofit/>
          </a:bodyPr>
          <a:lstStyle/>
          <a:p>
            <a:r>
              <a:rPr lang="cs-CZ" sz="4000" b="1" dirty="0"/>
              <a:t>Spolky v Německu</a:t>
            </a:r>
          </a:p>
        </p:txBody>
      </p:sp>
      <p:sp>
        <p:nvSpPr>
          <p:cNvPr id="3" name="Podnadpis 2"/>
          <p:cNvSpPr>
            <a:spLocks noGrp="1"/>
          </p:cNvSpPr>
          <p:nvPr>
            <p:ph type="subTitle" idx="1"/>
          </p:nvPr>
        </p:nvSpPr>
        <p:spPr>
          <a:xfrm>
            <a:off x="3703325" y="1067080"/>
            <a:ext cx="5181600" cy="304800"/>
          </a:xfrm>
        </p:spPr>
        <p:txBody>
          <a:bodyPr>
            <a:normAutofit fontScale="92500" lnSpcReduction="10000"/>
          </a:bodyPr>
          <a:lstStyle/>
          <a:p>
            <a:r>
              <a:rPr lang="cs-CZ" sz="1800" b="1" dirty="0">
                <a:solidFill>
                  <a:schemeClr val="tx1"/>
                </a:solidFill>
              </a:rPr>
              <a:t>Aliance pro aktivní vlčí management</a:t>
            </a:r>
          </a:p>
        </p:txBody>
      </p:sp>
      <p:pic>
        <p:nvPicPr>
          <p:cNvPr id="4" name="Obrázek 3" descr="Vesnice bez vlku Německo.png"/>
          <p:cNvPicPr>
            <a:picLocks noChangeAspect="1"/>
          </p:cNvPicPr>
          <p:nvPr/>
        </p:nvPicPr>
        <p:blipFill>
          <a:blip r:embed="rId2" cstate="print"/>
          <a:stretch>
            <a:fillRect/>
          </a:stretch>
        </p:blipFill>
        <p:spPr>
          <a:xfrm>
            <a:off x="599451" y="1536177"/>
            <a:ext cx="3251200" cy="2426223"/>
          </a:xfrm>
          <a:prstGeom prst="rect">
            <a:avLst/>
          </a:prstGeom>
        </p:spPr>
      </p:pic>
      <p:sp>
        <p:nvSpPr>
          <p:cNvPr id="5" name="TextovéPole 4"/>
          <p:cNvSpPr txBox="1"/>
          <p:nvPr/>
        </p:nvSpPr>
        <p:spPr>
          <a:xfrm rot="10800000" flipV="1">
            <a:off x="914400" y="1194073"/>
            <a:ext cx="3657600" cy="338554"/>
          </a:xfrm>
          <a:prstGeom prst="rect">
            <a:avLst/>
          </a:prstGeom>
          <a:noFill/>
        </p:spPr>
        <p:txBody>
          <a:bodyPr wrap="square" rtlCol="0">
            <a:spAutoFit/>
          </a:bodyPr>
          <a:lstStyle/>
          <a:p>
            <a:r>
              <a:rPr lang="cs-CZ" sz="1600" b="1" dirty="0"/>
              <a:t>Iniciativa za vesnice bez vlků</a:t>
            </a:r>
          </a:p>
        </p:txBody>
      </p:sp>
      <p:pic>
        <p:nvPicPr>
          <p:cNvPr id="6" name="Obrázek 5" descr="Aktivní management Německo.png"/>
          <p:cNvPicPr>
            <a:picLocks noChangeAspect="1"/>
          </p:cNvPicPr>
          <p:nvPr/>
        </p:nvPicPr>
        <p:blipFill>
          <a:blip r:embed="rId3" cstate="print"/>
          <a:stretch>
            <a:fillRect/>
          </a:stretch>
        </p:blipFill>
        <p:spPr>
          <a:xfrm>
            <a:off x="5044304" y="1358941"/>
            <a:ext cx="2499643" cy="2603459"/>
          </a:xfrm>
          <a:prstGeom prst="rect">
            <a:avLst/>
          </a:prstGeom>
        </p:spPr>
      </p:pic>
      <p:sp>
        <p:nvSpPr>
          <p:cNvPr id="7" name="TextovéPole 6"/>
          <p:cNvSpPr txBox="1"/>
          <p:nvPr/>
        </p:nvSpPr>
        <p:spPr>
          <a:xfrm>
            <a:off x="9357229" y="1135155"/>
            <a:ext cx="2855640" cy="2616101"/>
          </a:xfrm>
          <a:prstGeom prst="rect">
            <a:avLst/>
          </a:prstGeom>
          <a:noFill/>
        </p:spPr>
        <p:txBody>
          <a:bodyPr wrap="square" rtlCol="0">
            <a:spAutoFit/>
          </a:bodyPr>
          <a:lstStyle/>
          <a:p>
            <a:r>
              <a:rPr lang="cs-CZ" sz="800" dirty="0" err="1"/>
              <a:t>Landvolk</a:t>
            </a:r>
            <a:r>
              <a:rPr lang="cs-CZ" sz="800" dirty="0"/>
              <a:t> </a:t>
            </a:r>
            <a:r>
              <a:rPr lang="cs-CZ" sz="800" dirty="0" err="1"/>
              <a:t>Niedersachsen</a:t>
            </a:r>
            <a:r>
              <a:rPr lang="cs-CZ" sz="800" dirty="0"/>
              <a:t> </a:t>
            </a:r>
            <a:r>
              <a:rPr lang="cs-CZ" sz="800" dirty="0" err="1"/>
              <a:t>e.V</a:t>
            </a:r>
            <a:r>
              <a:rPr lang="cs-CZ" sz="800" dirty="0"/>
              <a:t>. </a:t>
            </a:r>
            <a:r>
              <a:rPr lang="cs-CZ" sz="800" dirty="0" err="1"/>
              <a:t>und</a:t>
            </a:r>
            <a:r>
              <a:rPr lang="cs-CZ" sz="800" dirty="0"/>
              <a:t> </a:t>
            </a:r>
            <a:r>
              <a:rPr lang="cs-CZ" sz="800" dirty="0" err="1"/>
              <a:t>seine</a:t>
            </a:r>
            <a:r>
              <a:rPr lang="cs-CZ" sz="800" dirty="0"/>
              <a:t> </a:t>
            </a:r>
            <a:r>
              <a:rPr lang="cs-CZ" sz="800" dirty="0" err="1"/>
              <a:t>Kreisverbände</a:t>
            </a:r>
            <a:r>
              <a:rPr lang="cs-CZ" sz="800" dirty="0"/>
              <a:t>,</a:t>
            </a:r>
          </a:p>
          <a:p>
            <a:r>
              <a:rPr lang="cs-CZ" sz="800" dirty="0" err="1"/>
              <a:t>Niedersächsischer</a:t>
            </a:r>
            <a:r>
              <a:rPr lang="cs-CZ" sz="800" dirty="0"/>
              <a:t> </a:t>
            </a:r>
            <a:r>
              <a:rPr lang="cs-CZ" sz="800" dirty="0" err="1"/>
              <a:t>LandFrauenverband</a:t>
            </a:r>
            <a:r>
              <a:rPr lang="cs-CZ" sz="800" dirty="0"/>
              <a:t> Hannover </a:t>
            </a:r>
            <a:r>
              <a:rPr lang="cs-CZ" sz="800" dirty="0" err="1"/>
              <a:t>e.V</a:t>
            </a:r>
            <a:r>
              <a:rPr lang="cs-CZ" sz="800" dirty="0"/>
              <a:t>.,</a:t>
            </a:r>
          </a:p>
          <a:p>
            <a:r>
              <a:rPr lang="cs-CZ" sz="800" dirty="0" err="1"/>
              <a:t>Landfrauenverband</a:t>
            </a:r>
            <a:r>
              <a:rPr lang="cs-CZ" sz="800" dirty="0"/>
              <a:t> </a:t>
            </a:r>
            <a:r>
              <a:rPr lang="cs-CZ" sz="800" dirty="0" err="1"/>
              <a:t>Weser</a:t>
            </a:r>
            <a:r>
              <a:rPr lang="cs-CZ" sz="800" dirty="0"/>
              <a:t>-Ems </a:t>
            </a:r>
            <a:r>
              <a:rPr lang="cs-CZ" sz="800" dirty="0" err="1"/>
              <a:t>e.V</a:t>
            </a:r>
            <a:r>
              <a:rPr lang="cs-CZ" sz="800" dirty="0"/>
              <a:t>.,</a:t>
            </a:r>
          </a:p>
          <a:p>
            <a:r>
              <a:rPr lang="cs-CZ" sz="800" dirty="0" err="1"/>
              <a:t>Junglandwirte</a:t>
            </a:r>
            <a:r>
              <a:rPr lang="cs-CZ" sz="800" dirty="0"/>
              <a:t> </a:t>
            </a:r>
            <a:r>
              <a:rPr lang="cs-CZ" sz="800" dirty="0" err="1"/>
              <a:t>Niedersachsen</a:t>
            </a:r>
            <a:r>
              <a:rPr lang="cs-CZ" sz="800" dirty="0"/>
              <a:t> </a:t>
            </a:r>
            <a:r>
              <a:rPr lang="cs-CZ" sz="800" dirty="0" err="1"/>
              <a:t>e.V</a:t>
            </a:r>
            <a:r>
              <a:rPr lang="cs-CZ" sz="800" dirty="0"/>
              <a:t>.,</a:t>
            </a:r>
          </a:p>
          <a:p>
            <a:r>
              <a:rPr lang="cs-CZ" sz="800" dirty="0" err="1"/>
              <a:t>Niedersächsische</a:t>
            </a:r>
            <a:r>
              <a:rPr lang="cs-CZ" sz="800" dirty="0"/>
              <a:t> </a:t>
            </a:r>
            <a:r>
              <a:rPr lang="cs-CZ" sz="800" dirty="0" err="1"/>
              <a:t>Landjugend</a:t>
            </a:r>
            <a:r>
              <a:rPr lang="cs-CZ" sz="800" dirty="0"/>
              <a:t> </a:t>
            </a:r>
            <a:r>
              <a:rPr lang="cs-CZ" sz="800" dirty="0" err="1"/>
              <a:t>e.V</a:t>
            </a:r>
            <a:r>
              <a:rPr lang="cs-CZ" sz="800" dirty="0"/>
              <a:t>.,</a:t>
            </a:r>
          </a:p>
          <a:p>
            <a:r>
              <a:rPr lang="cs-CZ" sz="800" dirty="0" err="1"/>
              <a:t>Zentralverband</a:t>
            </a:r>
            <a:r>
              <a:rPr lang="cs-CZ" sz="800" dirty="0"/>
              <a:t> der </a:t>
            </a:r>
            <a:r>
              <a:rPr lang="cs-CZ" sz="800" dirty="0" err="1"/>
              <a:t>Jagdgenossenschaften</a:t>
            </a:r>
            <a:r>
              <a:rPr lang="cs-CZ" sz="800" dirty="0"/>
              <a:t> </a:t>
            </a:r>
            <a:r>
              <a:rPr lang="cs-CZ" sz="800" dirty="0" err="1"/>
              <a:t>und</a:t>
            </a:r>
            <a:r>
              <a:rPr lang="cs-CZ" sz="800" dirty="0"/>
              <a:t> </a:t>
            </a:r>
            <a:r>
              <a:rPr lang="cs-CZ" sz="800" dirty="0" err="1"/>
              <a:t>Eigenjagden</a:t>
            </a:r>
            <a:r>
              <a:rPr lang="cs-CZ" sz="800" dirty="0"/>
              <a:t> in </a:t>
            </a:r>
            <a:r>
              <a:rPr lang="cs-CZ" sz="800" dirty="0" err="1"/>
              <a:t>Niedersachsen</a:t>
            </a:r>
            <a:r>
              <a:rPr lang="cs-CZ" sz="800" dirty="0"/>
              <a:t> </a:t>
            </a:r>
            <a:r>
              <a:rPr lang="cs-CZ" sz="800" dirty="0" err="1"/>
              <a:t>e.V</a:t>
            </a:r>
            <a:r>
              <a:rPr lang="cs-CZ" sz="800" dirty="0"/>
              <a:t>.,</a:t>
            </a:r>
          </a:p>
          <a:p>
            <a:r>
              <a:rPr lang="cs-CZ" sz="800" dirty="0" err="1"/>
              <a:t>Landesschafzuchtverband</a:t>
            </a:r>
            <a:r>
              <a:rPr lang="cs-CZ" sz="800" dirty="0"/>
              <a:t> </a:t>
            </a:r>
            <a:r>
              <a:rPr lang="cs-CZ" sz="800" dirty="0" err="1"/>
              <a:t>Niedersachsen</a:t>
            </a:r>
            <a:r>
              <a:rPr lang="cs-CZ" sz="800" dirty="0"/>
              <a:t> </a:t>
            </a:r>
            <a:r>
              <a:rPr lang="cs-CZ" sz="800" dirty="0" err="1"/>
              <a:t>e.V</a:t>
            </a:r>
            <a:r>
              <a:rPr lang="cs-CZ" sz="800" dirty="0"/>
              <a:t>.,</a:t>
            </a:r>
          </a:p>
          <a:p>
            <a:r>
              <a:rPr lang="cs-CZ" sz="800" dirty="0" err="1"/>
              <a:t>Landes</a:t>
            </a:r>
            <a:r>
              <a:rPr lang="cs-CZ" sz="800" dirty="0"/>
              <a:t>-</a:t>
            </a:r>
            <a:r>
              <a:rPr lang="cs-CZ" sz="800" dirty="0" err="1"/>
              <a:t>Schafzuchtverbandes</a:t>
            </a:r>
            <a:r>
              <a:rPr lang="cs-CZ" sz="800" dirty="0"/>
              <a:t> </a:t>
            </a:r>
            <a:r>
              <a:rPr lang="cs-CZ" sz="800" dirty="0" err="1"/>
              <a:t>Weser</a:t>
            </a:r>
            <a:r>
              <a:rPr lang="cs-CZ" sz="800" dirty="0"/>
              <a:t>-Ems </a:t>
            </a:r>
            <a:r>
              <a:rPr lang="cs-CZ" sz="800" dirty="0" err="1"/>
              <a:t>e.V</a:t>
            </a:r>
            <a:r>
              <a:rPr lang="cs-CZ" sz="800" dirty="0"/>
              <a:t>.,</a:t>
            </a:r>
          </a:p>
          <a:p>
            <a:r>
              <a:rPr lang="cs-CZ" sz="800" dirty="0" err="1"/>
              <a:t>Stader</a:t>
            </a:r>
            <a:r>
              <a:rPr lang="cs-CZ" sz="800" dirty="0"/>
              <a:t> </a:t>
            </a:r>
            <a:r>
              <a:rPr lang="cs-CZ" sz="800" dirty="0" err="1"/>
              <a:t>Schafzuchtverband</a:t>
            </a:r>
            <a:r>
              <a:rPr lang="cs-CZ" sz="800" dirty="0"/>
              <a:t> </a:t>
            </a:r>
            <a:r>
              <a:rPr lang="cs-CZ" sz="800" dirty="0" err="1"/>
              <a:t>e.V</a:t>
            </a:r>
            <a:r>
              <a:rPr lang="cs-CZ" sz="800" dirty="0"/>
              <a:t>.,</a:t>
            </a:r>
          </a:p>
          <a:p>
            <a:r>
              <a:rPr lang="cs-CZ" sz="800" dirty="0" err="1"/>
              <a:t>Verband</a:t>
            </a:r>
            <a:r>
              <a:rPr lang="cs-CZ" sz="800" dirty="0"/>
              <a:t> </a:t>
            </a:r>
            <a:r>
              <a:rPr lang="cs-CZ" sz="800" dirty="0" err="1"/>
              <a:t>Lüneburger</a:t>
            </a:r>
            <a:r>
              <a:rPr lang="cs-CZ" sz="800" dirty="0"/>
              <a:t> </a:t>
            </a:r>
            <a:r>
              <a:rPr lang="cs-CZ" sz="800" dirty="0" err="1"/>
              <a:t>Heidschnuckenzüchter</a:t>
            </a:r>
            <a:r>
              <a:rPr lang="cs-CZ" sz="800" dirty="0"/>
              <a:t> </a:t>
            </a:r>
            <a:r>
              <a:rPr lang="cs-CZ" sz="800" dirty="0" err="1"/>
              <a:t>e.V</a:t>
            </a:r>
            <a:r>
              <a:rPr lang="cs-CZ" sz="800" dirty="0"/>
              <a:t>.,</a:t>
            </a:r>
          </a:p>
          <a:p>
            <a:r>
              <a:rPr lang="cs-CZ" sz="800" dirty="0"/>
              <a:t>WNON </a:t>
            </a:r>
            <a:r>
              <a:rPr lang="cs-CZ" sz="800" dirty="0" err="1"/>
              <a:t>Interessengemeinschaft</a:t>
            </a:r>
            <a:r>
              <a:rPr lang="cs-CZ" sz="800" dirty="0"/>
              <a:t> </a:t>
            </a:r>
            <a:r>
              <a:rPr lang="cs-CZ" sz="800" dirty="0" err="1"/>
              <a:t>Weidetierhalter</a:t>
            </a:r>
            <a:r>
              <a:rPr lang="cs-CZ" sz="800" dirty="0"/>
              <a:t> </a:t>
            </a:r>
            <a:r>
              <a:rPr lang="cs-CZ" sz="800" dirty="0" err="1"/>
              <a:t>Deutschland</a:t>
            </a:r>
            <a:r>
              <a:rPr lang="cs-CZ" sz="800" dirty="0"/>
              <a:t>,</a:t>
            </a:r>
          </a:p>
          <a:p>
            <a:r>
              <a:rPr lang="cs-CZ" sz="800" dirty="0" err="1"/>
              <a:t>Förderverein</a:t>
            </a:r>
            <a:r>
              <a:rPr lang="cs-CZ" sz="800" dirty="0"/>
              <a:t> der </a:t>
            </a:r>
            <a:r>
              <a:rPr lang="cs-CZ" sz="800" dirty="0" err="1"/>
              <a:t>Deutschen</a:t>
            </a:r>
            <a:r>
              <a:rPr lang="cs-CZ" sz="800" dirty="0"/>
              <a:t> </a:t>
            </a:r>
            <a:r>
              <a:rPr lang="cs-CZ" sz="800" dirty="0" err="1"/>
              <a:t>Schafhaltung</a:t>
            </a:r>
            <a:r>
              <a:rPr lang="cs-CZ" sz="800" dirty="0"/>
              <a:t> </a:t>
            </a:r>
            <a:r>
              <a:rPr lang="cs-CZ" sz="800" dirty="0" err="1"/>
              <a:t>e.V</a:t>
            </a:r>
            <a:r>
              <a:rPr lang="cs-CZ" sz="800" dirty="0"/>
              <a:t>.,</a:t>
            </a:r>
          </a:p>
          <a:p>
            <a:r>
              <a:rPr lang="cs-CZ" sz="800" dirty="0" err="1"/>
              <a:t>Landesverband</a:t>
            </a:r>
            <a:r>
              <a:rPr lang="cs-CZ" sz="800" dirty="0"/>
              <a:t> </a:t>
            </a:r>
            <a:r>
              <a:rPr lang="cs-CZ" sz="800" dirty="0" err="1"/>
              <a:t>für</a:t>
            </a:r>
            <a:r>
              <a:rPr lang="cs-CZ" sz="800" dirty="0"/>
              <a:t> </a:t>
            </a:r>
            <a:r>
              <a:rPr lang="cs-CZ" sz="800" dirty="0" err="1"/>
              <a:t>landwirtschaftliche</a:t>
            </a:r>
            <a:r>
              <a:rPr lang="cs-CZ" sz="800" dirty="0"/>
              <a:t> </a:t>
            </a:r>
            <a:r>
              <a:rPr lang="cs-CZ" sz="800" dirty="0" err="1"/>
              <a:t>Wildhaltung</a:t>
            </a:r>
            <a:r>
              <a:rPr lang="cs-CZ" sz="800" dirty="0"/>
              <a:t> </a:t>
            </a:r>
            <a:r>
              <a:rPr lang="cs-CZ" sz="800" dirty="0" err="1"/>
              <a:t>e.V</a:t>
            </a:r>
            <a:r>
              <a:rPr lang="cs-CZ" sz="800" dirty="0"/>
              <a:t>.,</a:t>
            </a:r>
          </a:p>
          <a:p>
            <a:r>
              <a:rPr lang="cs-CZ" sz="800" dirty="0" err="1"/>
              <a:t>Bezirksverband</a:t>
            </a:r>
            <a:r>
              <a:rPr lang="cs-CZ" sz="800" dirty="0"/>
              <a:t> Hannover - </a:t>
            </a:r>
            <a:r>
              <a:rPr lang="cs-CZ" sz="800" dirty="0" err="1"/>
              <a:t>im</a:t>
            </a:r>
            <a:r>
              <a:rPr lang="cs-CZ" sz="800" dirty="0"/>
              <a:t> </a:t>
            </a:r>
            <a:r>
              <a:rPr lang="cs-CZ" sz="800" dirty="0" err="1"/>
              <a:t>Hannoveraner</a:t>
            </a:r>
            <a:r>
              <a:rPr lang="cs-CZ" sz="800" dirty="0"/>
              <a:t> </a:t>
            </a:r>
            <a:r>
              <a:rPr lang="cs-CZ" sz="800" dirty="0" err="1"/>
              <a:t>Verband</a:t>
            </a:r>
            <a:r>
              <a:rPr lang="cs-CZ" sz="800" dirty="0"/>
              <a:t> </a:t>
            </a:r>
            <a:r>
              <a:rPr lang="cs-CZ" sz="800" dirty="0" err="1"/>
              <a:t>e.V</a:t>
            </a:r>
            <a:r>
              <a:rPr lang="cs-CZ" sz="800" dirty="0"/>
              <a:t>.,</a:t>
            </a:r>
          </a:p>
          <a:p>
            <a:r>
              <a:rPr lang="cs-CZ" sz="800" dirty="0" err="1"/>
              <a:t>Wölfe</a:t>
            </a:r>
            <a:r>
              <a:rPr lang="cs-CZ" sz="800" dirty="0"/>
              <a:t> vs. </a:t>
            </a:r>
            <a:r>
              <a:rPr lang="cs-CZ" sz="800" dirty="0" err="1"/>
              <a:t>Land</a:t>
            </a:r>
            <a:r>
              <a:rPr lang="cs-CZ" sz="800" dirty="0"/>
              <a:t> - </a:t>
            </a:r>
            <a:r>
              <a:rPr lang="cs-CZ" sz="800" dirty="0" err="1"/>
              <a:t>Bürgerinitiative</a:t>
            </a:r>
            <a:r>
              <a:rPr lang="cs-CZ" sz="800" dirty="0"/>
              <a:t>,</a:t>
            </a:r>
          </a:p>
          <a:p>
            <a:r>
              <a:rPr lang="cs-CZ" sz="800" dirty="0" err="1"/>
              <a:t>Bürgerinitiative</a:t>
            </a:r>
            <a:r>
              <a:rPr lang="cs-CZ" sz="800" dirty="0"/>
              <a:t> „</a:t>
            </a:r>
            <a:r>
              <a:rPr lang="cs-CZ" sz="800" dirty="0" err="1"/>
              <a:t>für</a:t>
            </a:r>
            <a:r>
              <a:rPr lang="cs-CZ" sz="800" dirty="0"/>
              <a:t> </a:t>
            </a:r>
            <a:r>
              <a:rPr lang="cs-CZ" sz="800" dirty="0" err="1"/>
              <a:t>wolfsfreie</a:t>
            </a:r>
            <a:r>
              <a:rPr lang="cs-CZ" sz="800" dirty="0"/>
              <a:t> </a:t>
            </a:r>
            <a:r>
              <a:rPr lang="cs-CZ" sz="800" dirty="0" err="1"/>
              <a:t>Dörfer</a:t>
            </a:r>
            <a:r>
              <a:rPr lang="cs-CZ" sz="800" dirty="0"/>
              <a:t>“,</a:t>
            </a:r>
          </a:p>
          <a:p>
            <a:r>
              <a:rPr lang="cs-CZ" sz="800" dirty="0" err="1"/>
              <a:t>Für</a:t>
            </a:r>
            <a:r>
              <a:rPr lang="cs-CZ" sz="800" dirty="0"/>
              <a:t> </a:t>
            </a:r>
            <a:r>
              <a:rPr lang="cs-CZ" sz="800" dirty="0" err="1"/>
              <a:t>die</a:t>
            </a:r>
            <a:r>
              <a:rPr lang="cs-CZ" sz="800" dirty="0"/>
              <a:t> </a:t>
            </a:r>
            <a:r>
              <a:rPr lang="cs-CZ" sz="800" dirty="0" err="1"/>
              <a:t>Fleischrinder</a:t>
            </a:r>
            <a:r>
              <a:rPr lang="cs-CZ" sz="800" dirty="0"/>
              <a:t>- </a:t>
            </a:r>
            <a:r>
              <a:rPr lang="cs-CZ" sz="800" dirty="0" err="1"/>
              <a:t>sowie</a:t>
            </a:r>
            <a:r>
              <a:rPr lang="cs-CZ" sz="800" dirty="0"/>
              <a:t> </a:t>
            </a:r>
            <a:r>
              <a:rPr lang="cs-CZ" sz="800" dirty="0" err="1"/>
              <a:t>Milchviehhalter</a:t>
            </a:r>
            <a:r>
              <a:rPr lang="cs-CZ" sz="800" dirty="0"/>
              <a:t> </a:t>
            </a:r>
            <a:r>
              <a:rPr lang="cs-CZ" sz="800" dirty="0" err="1"/>
              <a:t>und</a:t>
            </a:r>
            <a:r>
              <a:rPr lang="cs-CZ" sz="800" dirty="0"/>
              <a:t> –</a:t>
            </a:r>
            <a:r>
              <a:rPr lang="cs-CZ" sz="800" dirty="0" err="1"/>
              <a:t>züchter</a:t>
            </a:r>
            <a:r>
              <a:rPr lang="cs-CZ" sz="800" dirty="0"/>
              <a:t> </a:t>
            </a:r>
            <a:r>
              <a:rPr lang="cs-CZ" sz="800" dirty="0" err="1"/>
              <a:t>die</a:t>
            </a:r>
            <a:r>
              <a:rPr lang="cs-CZ" sz="800" dirty="0"/>
              <a:t> </a:t>
            </a:r>
            <a:r>
              <a:rPr lang="cs-CZ" sz="800" dirty="0" err="1"/>
              <a:t>Masterrind</a:t>
            </a:r>
            <a:r>
              <a:rPr lang="cs-CZ" sz="800" dirty="0"/>
              <a:t> </a:t>
            </a:r>
            <a:r>
              <a:rPr lang="cs-CZ" sz="800" dirty="0" err="1"/>
              <a:t>GmbH</a:t>
            </a:r>
            <a:endParaRPr lang="cs-CZ" sz="800" dirty="0"/>
          </a:p>
          <a:p>
            <a:endParaRPr lang="cs-CZ" sz="1200" dirty="0"/>
          </a:p>
        </p:txBody>
      </p:sp>
      <p:pic>
        <p:nvPicPr>
          <p:cNvPr id="8" name="Obrázek 7" descr="Wolf nein danke.png"/>
          <p:cNvPicPr>
            <a:picLocks noChangeAspect="1"/>
          </p:cNvPicPr>
          <p:nvPr/>
        </p:nvPicPr>
        <p:blipFill>
          <a:blip r:embed="rId4" cstate="print"/>
          <a:stretch>
            <a:fillRect/>
          </a:stretch>
        </p:blipFill>
        <p:spPr>
          <a:xfrm>
            <a:off x="711200" y="4038599"/>
            <a:ext cx="7473032" cy="1305221"/>
          </a:xfrm>
          <a:prstGeom prst="rect">
            <a:avLst/>
          </a:prstGeom>
        </p:spPr>
      </p:pic>
      <p:sp>
        <p:nvSpPr>
          <p:cNvPr id="9" name="TextovéPole 8"/>
          <p:cNvSpPr txBox="1"/>
          <p:nvPr/>
        </p:nvSpPr>
        <p:spPr>
          <a:xfrm rot="10800000" flipV="1">
            <a:off x="9357229" y="3448228"/>
            <a:ext cx="3048000" cy="369332"/>
          </a:xfrm>
          <a:prstGeom prst="rect">
            <a:avLst/>
          </a:prstGeom>
          <a:noFill/>
        </p:spPr>
        <p:txBody>
          <a:bodyPr wrap="square" rtlCol="0">
            <a:spAutoFit/>
          </a:bodyPr>
          <a:lstStyle/>
          <a:p>
            <a:r>
              <a:rPr lang="cs-CZ" i="1" dirty="0"/>
              <a:t>http://www.</a:t>
            </a:r>
            <a:r>
              <a:rPr lang="cs-CZ" i="1" dirty="0" err="1"/>
              <a:t>wnon.de</a:t>
            </a:r>
            <a:endParaRPr lang="cs-CZ" i="1" dirty="0"/>
          </a:p>
        </p:txBody>
      </p:sp>
      <p:pic>
        <p:nvPicPr>
          <p:cNvPr id="10" name="Obrázek 9" descr="wolf info.png"/>
          <p:cNvPicPr>
            <a:picLocks noChangeAspect="1"/>
          </p:cNvPicPr>
          <p:nvPr/>
        </p:nvPicPr>
        <p:blipFill>
          <a:blip r:embed="rId5" cstate="print"/>
          <a:stretch>
            <a:fillRect/>
          </a:stretch>
        </p:blipFill>
        <p:spPr>
          <a:xfrm>
            <a:off x="8456430" y="4253197"/>
            <a:ext cx="3563302" cy="1622648"/>
          </a:xfrm>
          <a:prstGeom prst="rect">
            <a:avLst/>
          </a:prstGeom>
        </p:spPr>
      </p:pic>
      <p:pic>
        <p:nvPicPr>
          <p:cNvPr id="11" name="Obrázek 10" descr="spolky německo.png"/>
          <p:cNvPicPr>
            <a:picLocks noChangeAspect="1"/>
          </p:cNvPicPr>
          <p:nvPr/>
        </p:nvPicPr>
        <p:blipFill>
          <a:blip r:embed="rId6" cstate="print"/>
          <a:stretch>
            <a:fillRect/>
          </a:stretch>
        </p:blipFill>
        <p:spPr>
          <a:xfrm rot="10800000" flipH="1" flipV="1">
            <a:off x="609600" y="5334000"/>
            <a:ext cx="7714462" cy="1407368"/>
          </a:xfrm>
          <a:prstGeom prst="rect">
            <a:avLst/>
          </a:prstGeom>
        </p:spPr>
      </p:pic>
    </p:spTree>
    <p:extLst>
      <p:ext uri="{BB962C8B-B14F-4D97-AF65-F5344CB8AC3E}">
        <p14:creationId xmlns:p14="http://schemas.microsoft.com/office/powerpoint/2010/main" xmlns="" val="6614519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Skupina 4">
            <a:extLst>
              <a:ext uri="{FF2B5EF4-FFF2-40B4-BE49-F238E27FC236}">
                <a16:creationId xmlns:a16="http://schemas.microsoft.com/office/drawing/2014/main" xmlns="" id="{2BB1C012-6347-46A1-85E6-5F7D65BF2A43}"/>
              </a:ext>
            </a:extLst>
          </p:cNvPr>
          <p:cNvGrpSpPr/>
          <p:nvPr/>
        </p:nvGrpSpPr>
        <p:grpSpPr>
          <a:xfrm>
            <a:off x="0" y="6119336"/>
            <a:ext cx="3922380" cy="738664"/>
            <a:chOff x="0" y="6174226"/>
            <a:chExt cx="3922380" cy="738664"/>
          </a:xfrm>
        </p:grpSpPr>
        <p:pic>
          <p:nvPicPr>
            <p:cNvPr id="6" name="Obrázek 5">
              <a:extLst>
                <a:ext uri="{FF2B5EF4-FFF2-40B4-BE49-F238E27FC236}">
                  <a16:creationId xmlns:a16="http://schemas.microsoft.com/office/drawing/2014/main" xmlns="" id="{727F222B-DBFD-4529-BF85-760DBAD7579F}"/>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971600" y="6445494"/>
              <a:ext cx="1224136" cy="412288"/>
            </a:xfrm>
            <a:prstGeom prst="rect">
              <a:avLst/>
            </a:prstGeom>
          </p:spPr>
        </p:pic>
        <p:sp>
          <p:nvSpPr>
            <p:cNvPr id="7" name="TextovéPole 6">
              <a:extLst>
                <a:ext uri="{FF2B5EF4-FFF2-40B4-BE49-F238E27FC236}">
                  <a16:creationId xmlns:a16="http://schemas.microsoft.com/office/drawing/2014/main" xmlns="" id="{B5F1CD6D-81EE-4282-A560-DDE76E84AAB3}"/>
                </a:ext>
              </a:extLst>
            </p:cNvPr>
            <p:cNvSpPr txBox="1"/>
            <p:nvPr/>
          </p:nvSpPr>
          <p:spPr>
            <a:xfrm>
              <a:off x="0" y="6174226"/>
              <a:ext cx="3922380" cy="738664"/>
            </a:xfrm>
            <a:prstGeom prst="rect">
              <a:avLst/>
            </a:prstGeom>
            <a:noFill/>
          </p:spPr>
          <p:txBody>
            <a:bodyPr wrap="square" rtlCol="0">
              <a:spAutoFit/>
            </a:bodyPr>
            <a:lstStyle/>
            <a:p>
              <a:r>
                <a:rPr lang="cs-CZ" sz="1400" i="1" dirty="0"/>
                <a:t>Svaz chovatelů ovcí a koz </a:t>
              </a:r>
              <a:r>
                <a:rPr lang="cs-CZ" sz="1400" i="1" dirty="0" err="1"/>
                <a:t>z.s</a:t>
              </a:r>
              <a:r>
                <a:rPr lang="cs-CZ" sz="1400" i="1" dirty="0"/>
                <a:t>.</a:t>
              </a:r>
            </a:p>
            <a:p>
              <a:r>
                <a:rPr lang="cs-CZ" sz="1400" i="1" dirty="0"/>
                <a:t>Kouty</a:t>
              </a:r>
            </a:p>
            <a:p>
              <a:r>
                <a:rPr lang="cs-CZ" sz="1400" i="1" dirty="0"/>
                <a:t>06. 04. 2019</a:t>
              </a:r>
            </a:p>
          </p:txBody>
        </p:sp>
      </p:grpSp>
      <p:sp>
        <p:nvSpPr>
          <p:cNvPr id="8" name="Zástupný symbol pro obsah 2">
            <a:extLst>
              <a:ext uri="{FF2B5EF4-FFF2-40B4-BE49-F238E27FC236}">
                <a16:creationId xmlns:a16="http://schemas.microsoft.com/office/drawing/2014/main" xmlns="" id="{762C569F-2168-47A1-8EAB-68684AF7477D}"/>
              </a:ext>
            </a:extLst>
          </p:cNvPr>
          <p:cNvSpPr txBox="1">
            <a:spLocks/>
          </p:cNvSpPr>
          <p:nvPr/>
        </p:nvSpPr>
        <p:spPr>
          <a:xfrm>
            <a:off x="623393" y="548680"/>
            <a:ext cx="11305256" cy="5688632"/>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cs-CZ" sz="2800" dirty="0"/>
              <a:t>Velký útok 9. 10. 2018 na Stanici ochrany přírody u vesnice </a:t>
            </a:r>
            <a:r>
              <a:rPr lang="cs-CZ" sz="2800" dirty="0" err="1"/>
              <a:t>Förstgen</a:t>
            </a:r>
            <a:r>
              <a:rPr lang="cs-CZ" sz="2800" dirty="0"/>
              <a:t> v Sasku, kousek od našich hranic, vedl k silné reakci</a:t>
            </a:r>
          </a:p>
          <a:p>
            <a:r>
              <a:rPr lang="cs-CZ" sz="2800" dirty="0"/>
              <a:t>Vlci napadli stádo těhotných ovcí a koz chráněných 110 cm elektrickou sítí doporučenou ochranáři</a:t>
            </a:r>
          </a:p>
          <a:p>
            <a:r>
              <a:rPr lang="cs-CZ" sz="2800" dirty="0"/>
              <a:t>Nejméně 46 jich zabili na místě, zbytek stáda prorazil elektrickou síť a utekl</a:t>
            </a:r>
          </a:p>
          <a:p>
            <a:r>
              <a:rPr lang="cs-CZ" sz="2800" dirty="0"/>
              <a:t>Ze 151 zvířat přežilo pouze 61, mnoho zbylých potratilo</a:t>
            </a:r>
          </a:p>
          <a:p>
            <a:r>
              <a:rPr lang="cs-CZ" sz="2800" dirty="0"/>
              <a:t>S nenarozenými jehňaty a kůzlaty jde škoda do stovek kusů zvířat kvůli jedinému útoku vlků</a:t>
            </a:r>
          </a:p>
          <a:p>
            <a:r>
              <a:rPr lang="cs-CZ" sz="2800" dirty="0"/>
              <a:t>Tento útok vedl k rázné aktivitě na tamější politické scéně</a:t>
            </a:r>
          </a:p>
        </p:txBody>
      </p:sp>
      <p:sp>
        <p:nvSpPr>
          <p:cNvPr id="11" name="Zástupný symbol pro číslo snímku 10">
            <a:extLst>
              <a:ext uri="{FF2B5EF4-FFF2-40B4-BE49-F238E27FC236}">
                <a16:creationId xmlns:a16="http://schemas.microsoft.com/office/drawing/2014/main" xmlns="" id="{9B5FC903-39AB-4716-B6AB-82A294E1F979}"/>
              </a:ext>
            </a:extLst>
          </p:cNvPr>
          <p:cNvSpPr>
            <a:spLocks noGrp="1"/>
          </p:cNvSpPr>
          <p:nvPr>
            <p:ph type="sldNum" sz="quarter" idx="12"/>
          </p:nvPr>
        </p:nvSpPr>
        <p:spPr/>
        <p:txBody>
          <a:bodyPr/>
          <a:lstStyle/>
          <a:p>
            <a:fld id="{20264769-77EF-4CD0-90DE-F7D7F2D423C4}" type="slidenum">
              <a:rPr lang="cs-CZ" smtClean="0"/>
              <a:pPr/>
              <a:t>14</a:t>
            </a:fld>
            <a:endParaRPr lang="cs-CZ"/>
          </a:p>
        </p:txBody>
      </p:sp>
    </p:spTree>
    <p:extLst>
      <p:ext uri="{BB962C8B-B14F-4D97-AF65-F5344CB8AC3E}">
        <p14:creationId xmlns:p14="http://schemas.microsoft.com/office/powerpoint/2010/main" xmlns="" val="17591626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Zástupný symbol pro číslo snímku 9">
            <a:extLst>
              <a:ext uri="{FF2B5EF4-FFF2-40B4-BE49-F238E27FC236}">
                <a16:creationId xmlns:a16="http://schemas.microsoft.com/office/drawing/2014/main" xmlns="" id="{DB92F1B1-7AEC-4165-A17D-4E6E0295925C}"/>
              </a:ext>
            </a:extLst>
          </p:cNvPr>
          <p:cNvSpPr>
            <a:spLocks noGrp="1"/>
          </p:cNvSpPr>
          <p:nvPr>
            <p:ph type="sldNum" sz="quarter" idx="12"/>
          </p:nvPr>
        </p:nvSpPr>
        <p:spPr/>
        <p:txBody>
          <a:bodyPr/>
          <a:lstStyle/>
          <a:p>
            <a:fld id="{4FAB73BC-B049-4115-A692-8D63A059BFB8}" type="slidenum">
              <a:rPr lang="en-US" smtClean="0"/>
              <a:pPr/>
              <a:t>15</a:t>
            </a:fld>
            <a:endParaRPr lang="en-US" dirty="0"/>
          </a:p>
        </p:txBody>
      </p:sp>
      <p:pic>
        <p:nvPicPr>
          <p:cNvPr id="4" name="obrázek 10" descr="https://cdn.mdr.de/sachsen/bautzen/goerlitz-weisswasser-zittau/wolfsriss-niesky-100-resimage_v-variantBig16x9_w-960.jpg?version=22973">
            <a:extLst>
              <a:ext uri="{FF2B5EF4-FFF2-40B4-BE49-F238E27FC236}">
                <a16:creationId xmlns:a16="http://schemas.microsoft.com/office/drawing/2014/main" xmlns="" id="{F4EB720A-18D4-4D72-8CB5-225E85E5D925}"/>
              </a:ext>
            </a:extLst>
          </p:cNvPr>
          <p:cNvPicPr/>
          <p:nvPr/>
        </p:nvPicPr>
        <p:blipFill>
          <a:blip r:embed="rId3" cstate="print"/>
          <a:srcRect/>
          <a:stretch>
            <a:fillRect/>
          </a:stretch>
        </p:blipFill>
        <p:spPr bwMode="auto">
          <a:xfrm>
            <a:off x="5727471" y="-1"/>
            <a:ext cx="6464531" cy="3773259"/>
          </a:xfrm>
          <a:prstGeom prst="rect">
            <a:avLst/>
          </a:prstGeom>
          <a:noFill/>
          <a:ln w="9525">
            <a:noFill/>
            <a:miter lim="800000"/>
            <a:headEnd/>
            <a:tailEnd/>
          </a:ln>
        </p:spPr>
      </p:pic>
      <p:pic>
        <p:nvPicPr>
          <p:cNvPr id="5" name="obrázek 16" descr="https://cdn.mdr.de/sachsen/bautzen/goerlitz-weisswasser-zittau/tote-schafe-foerstgen-100-resimage_v-variantBig24x9_w-960.jpg?version=47939">
            <a:extLst>
              <a:ext uri="{FF2B5EF4-FFF2-40B4-BE49-F238E27FC236}">
                <a16:creationId xmlns:a16="http://schemas.microsoft.com/office/drawing/2014/main" xmlns="" id="{DF39C8E2-C76D-4621-89A5-0A3276835288}"/>
              </a:ext>
            </a:extLst>
          </p:cNvPr>
          <p:cNvPicPr/>
          <p:nvPr/>
        </p:nvPicPr>
        <p:blipFill>
          <a:blip r:embed="rId4" cstate="print"/>
          <a:srcRect/>
          <a:stretch>
            <a:fillRect/>
          </a:stretch>
        </p:blipFill>
        <p:spPr bwMode="auto">
          <a:xfrm>
            <a:off x="5727471" y="4430686"/>
            <a:ext cx="6464531" cy="2301587"/>
          </a:xfrm>
          <a:prstGeom prst="rect">
            <a:avLst/>
          </a:prstGeom>
          <a:noFill/>
          <a:ln w="9525">
            <a:noFill/>
            <a:miter lim="800000"/>
            <a:headEnd/>
            <a:tailEnd/>
          </a:ln>
        </p:spPr>
      </p:pic>
      <p:pic>
        <p:nvPicPr>
          <p:cNvPr id="6" name="obrázek 13" descr="https://www.sz-online.de/nachrichten/bilder/mitarbeiter-gerold-starke-suchte-auch-am-mittwoch-nach-2344847h.jpg">
            <a:extLst>
              <a:ext uri="{FF2B5EF4-FFF2-40B4-BE49-F238E27FC236}">
                <a16:creationId xmlns:a16="http://schemas.microsoft.com/office/drawing/2014/main" xmlns="" id="{9782C27A-1DB7-4090-A44C-F1FDB4BFAC33}"/>
              </a:ext>
            </a:extLst>
          </p:cNvPr>
          <p:cNvPicPr/>
          <p:nvPr/>
        </p:nvPicPr>
        <p:blipFill>
          <a:blip r:embed="rId5" cstate="print"/>
          <a:srcRect/>
          <a:stretch>
            <a:fillRect/>
          </a:stretch>
        </p:blipFill>
        <p:spPr bwMode="auto">
          <a:xfrm>
            <a:off x="0" y="1270319"/>
            <a:ext cx="5694218" cy="4317365"/>
          </a:xfrm>
          <a:prstGeom prst="rect">
            <a:avLst/>
          </a:prstGeom>
          <a:noFill/>
          <a:ln w="9525">
            <a:noFill/>
            <a:miter lim="800000"/>
            <a:headEnd/>
            <a:tailEnd/>
          </a:ln>
        </p:spPr>
      </p:pic>
      <p:sp>
        <p:nvSpPr>
          <p:cNvPr id="14" name="TextovéPole 13">
            <a:extLst>
              <a:ext uri="{FF2B5EF4-FFF2-40B4-BE49-F238E27FC236}">
                <a16:creationId xmlns:a16="http://schemas.microsoft.com/office/drawing/2014/main" xmlns="" id="{047642E3-C920-45E1-9CD2-90783AAF519D}"/>
              </a:ext>
            </a:extLst>
          </p:cNvPr>
          <p:cNvSpPr txBox="1"/>
          <p:nvPr/>
        </p:nvSpPr>
        <p:spPr>
          <a:xfrm>
            <a:off x="5663740" y="6700809"/>
            <a:ext cx="5295207" cy="200055"/>
          </a:xfrm>
          <a:prstGeom prst="rect">
            <a:avLst/>
          </a:prstGeom>
          <a:noFill/>
        </p:spPr>
        <p:txBody>
          <a:bodyPr wrap="square" rtlCol="0">
            <a:spAutoFit/>
          </a:bodyPr>
          <a:lstStyle/>
          <a:p>
            <a:r>
              <a:rPr lang="cs-CZ" sz="700" dirty="0"/>
              <a:t>Zdroj obrázku: </a:t>
            </a:r>
            <a:r>
              <a:rPr lang="cs-CZ" sz="700" i="1" dirty="0"/>
              <a:t>https://www.mdr.de/sachsen/bautzen/goerlitz-weisswasser-zittau/wolf-riss-schafe-niesky-100.html</a:t>
            </a:r>
          </a:p>
        </p:txBody>
      </p:sp>
      <p:sp>
        <p:nvSpPr>
          <p:cNvPr id="18" name="TextovéPole 17">
            <a:extLst>
              <a:ext uri="{FF2B5EF4-FFF2-40B4-BE49-F238E27FC236}">
                <a16:creationId xmlns:a16="http://schemas.microsoft.com/office/drawing/2014/main" xmlns="" id="{F8CD63E6-F83A-46B8-9557-06CBD0118AF0}"/>
              </a:ext>
            </a:extLst>
          </p:cNvPr>
          <p:cNvSpPr txBox="1"/>
          <p:nvPr/>
        </p:nvSpPr>
        <p:spPr>
          <a:xfrm>
            <a:off x="-33251" y="5557453"/>
            <a:ext cx="5295207" cy="200055"/>
          </a:xfrm>
          <a:prstGeom prst="rect">
            <a:avLst/>
          </a:prstGeom>
          <a:noFill/>
        </p:spPr>
        <p:txBody>
          <a:bodyPr wrap="square" rtlCol="0">
            <a:spAutoFit/>
          </a:bodyPr>
          <a:lstStyle/>
          <a:p>
            <a:r>
              <a:rPr lang="cs-CZ" sz="700" dirty="0"/>
              <a:t>Zdroj obrázku: </a:t>
            </a:r>
            <a:r>
              <a:rPr lang="cs-CZ" sz="700" i="1" dirty="0"/>
              <a:t>https://www.mdr.de/sachsen/bautzen/goerlitz-weisswasser-zittau/wolf-riss-schafe-niesky-100.html</a:t>
            </a:r>
          </a:p>
        </p:txBody>
      </p:sp>
      <p:sp>
        <p:nvSpPr>
          <p:cNvPr id="19" name="TextovéPole 18">
            <a:extLst>
              <a:ext uri="{FF2B5EF4-FFF2-40B4-BE49-F238E27FC236}">
                <a16:creationId xmlns:a16="http://schemas.microsoft.com/office/drawing/2014/main" xmlns="" id="{76A7E339-AAD2-4FB2-9C82-D2AEC95C41F4}"/>
              </a:ext>
            </a:extLst>
          </p:cNvPr>
          <p:cNvSpPr txBox="1"/>
          <p:nvPr/>
        </p:nvSpPr>
        <p:spPr>
          <a:xfrm>
            <a:off x="5663739" y="3757528"/>
            <a:ext cx="5295207" cy="200055"/>
          </a:xfrm>
          <a:prstGeom prst="rect">
            <a:avLst/>
          </a:prstGeom>
          <a:noFill/>
        </p:spPr>
        <p:txBody>
          <a:bodyPr wrap="square" rtlCol="0">
            <a:spAutoFit/>
          </a:bodyPr>
          <a:lstStyle/>
          <a:p>
            <a:r>
              <a:rPr lang="cs-CZ" sz="700" dirty="0"/>
              <a:t>Zdroj obrázku: </a:t>
            </a:r>
            <a:r>
              <a:rPr lang="cs-CZ" sz="700" i="1" dirty="0"/>
              <a:t>https://www.mdr.de/sachsen/bautzen/goerlitz-weisswasser-zittau/kretschmer-woelfe-foerstgen-100.html</a:t>
            </a:r>
          </a:p>
        </p:txBody>
      </p:sp>
      <p:grpSp>
        <p:nvGrpSpPr>
          <p:cNvPr id="15" name="Skupina 14">
            <a:extLst>
              <a:ext uri="{FF2B5EF4-FFF2-40B4-BE49-F238E27FC236}">
                <a16:creationId xmlns:a16="http://schemas.microsoft.com/office/drawing/2014/main" xmlns="" id="{4D0B308A-8086-4AF2-A9D4-6E050B720C85}"/>
              </a:ext>
            </a:extLst>
          </p:cNvPr>
          <p:cNvGrpSpPr/>
          <p:nvPr/>
        </p:nvGrpSpPr>
        <p:grpSpPr>
          <a:xfrm>
            <a:off x="0" y="6119336"/>
            <a:ext cx="3922380" cy="738664"/>
            <a:chOff x="0" y="6174226"/>
            <a:chExt cx="3922380" cy="738664"/>
          </a:xfrm>
        </p:grpSpPr>
        <p:pic>
          <p:nvPicPr>
            <p:cNvPr id="16" name="Obrázek 15">
              <a:extLst>
                <a:ext uri="{FF2B5EF4-FFF2-40B4-BE49-F238E27FC236}">
                  <a16:creationId xmlns:a16="http://schemas.microsoft.com/office/drawing/2014/main" xmlns="" id="{6878920A-2026-4357-BD99-CB0817C0A0F8}"/>
                </a:ext>
              </a:extLst>
            </p:cNvPr>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971600" y="6445494"/>
              <a:ext cx="1224136" cy="412288"/>
            </a:xfrm>
            <a:prstGeom prst="rect">
              <a:avLst/>
            </a:prstGeom>
          </p:spPr>
        </p:pic>
        <p:sp>
          <p:nvSpPr>
            <p:cNvPr id="17" name="TextovéPole 16">
              <a:extLst>
                <a:ext uri="{FF2B5EF4-FFF2-40B4-BE49-F238E27FC236}">
                  <a16:creationId xmlns:a16="http://schemas.microsoft.com/office/drawing/2014/main" xmlns="" id="{015FF10E-AF7E-478D-A3AE-37CA050BA435}"/>
                </a:ext>
              </a:extLst>
            </p:cNvPr>
            <p:cNvSpPr txBox="1"/>
            <p:nvPr/>
          </p:nvSpPr>
          <p:spPr>
            <a:xfrm>
              <a:off x="0" y="6174226"/>
              <a:ext cx="3922380" cy="738664"/>
            </a:xfrm>
            <a:prstGeom prst="rect">
              <a:avLst/>
            </a:prstGeom>
            <a:noFill/>
          </p:spPr>
          <p:txBody>
            <a:bodyPr wrap="square" rtlCol="0">
              <a:spAutoFit/>
            </a:bodyPr>
            <a:lstStyle/>
            <a:p>
              <a:r>
                <a:rPr lang="cs-CZ" sz="1400" i="1" dirty="0"/>
                <a:t>Svaz chovatelů ovcí a koz </a:t>
              </a:r>
              <a:r>
                <a:rPr lang="cs-CZ" sz="1400" i="1" dirty="0" err="1"/>
                <a:t>z.s</a:t>
              </a:r>
              <a:r>
                <a:rPr lang="cs-CZ" sz="1400" i="1" dirty="0"/>
                <a:t>.</a:t>
              </a:r>
            </a:p>
            <a:p>
              <a:r>
                <a:rPr lang="cs-CZ" sz="1400" i="1" dirty="0"/>
                <a:t>Kouty</a:t>
              </a:r>
            </a:p>
            <a:p>
              <a:r>
                <a:rPr lang="cs-CZ" sz="1400" i="1" dirty="0"/>
                <a:t>06. 04. 2019</a:t>
              </a:r>
            </a:p>
          </p:txBody>
        </p:sp>
      </p:grpSp>
    </p:spTree>
    <p:extLst>
      <p:ext uri="{BB962C8B-B14F-4D97-AF65-F5344CB8AC3E}">
        <p14:creationId xmlns:p14="http://schemas.microsoft.com/office/powerpoint/2010/main" xmlns="" val="34777332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a:extLst>
              <a:ext uri="{FF2B5EF4-FFF2-40B4-BE49-F238E27FC236}">
                <a16:creationId xmlns:a16="http://schemas.microsoft.com/office/drawing/2014/main" xmlns="" id="{2A58A152-FA6C-4986-A73F-80F866D38353}"/>
              </a:ext>
            </a:extLst>
          </p:cNvPr>
          <p:cNvSpPr>
            <a:spLocks noGrp="1"/>
          </p:cNvSpPr>
          <p:nvPr>
            <p:ph idx="1"/>
          </p:nvPr>
        </p:nvSpPr>
        <p:spPr>
          <a:xfrm>
            <a:off x="838200" y="315886"/>
            <a:ext cx="10515600" cy="6284421"/>
          </a:xfrm>
        </p:spPr>
        <p:txBody>
          <a:bodyPr>
            <a:normAutofit/>
          </a:bodyPr>
          <a:lstStyle/>
          <a:p>
            <a:r>
              <a:rPr lang="cs-CZ" sz="2800" dirty="0"/>
              <a:t>Hejtman okresu Budyšín Michael Harig vyzval otevřeným dopisem vládu k radikálnímu přehodnocení „vlčí politiky“</a:t>
            </a:r>
          </a:p>
          <a:p>
            <a:r>
              <a:rPr lang="cs-CZ" sz="2800" dirty="0"/>
              <a:t>Saská CDU spustila petici směřovanou federální vládě s požadavkem urychleně řešit problémy s vlky</a:t>
            </a:r>
          </a:p>
          <a:p>
            <a:r>
              <a:rPr lang="cs-CZ" sz="2800" dirty="0"/>
              <a:t>Premiér Saska Michael Kretschmer kvůli velkým škodám dlouhodobě naléhá na rychlé řešení problémů s vlky</a:t>
            </a:r>
          </a:p>
          <a:p>
            <a:r>
              <a:rPr lang="cs-CZ" sz="2800" dirty="0" smtClean="0"/>
              <a:t>Problém s vlky se řešil i v rámci koaličního jednání na federální úrovni</a:t>
            </a:r>
            <a:endParaRPr lang="cs-CZ" sz="2800" dirty="0"/>
          </a:p>
        </p:txBody>
      </p:sp>
      <p:sp>
        <p:nvSpPr>
          <p:cNvPr id="9" name="Zástupný symbol pro číslo snímku 8">
            <a:extLst>
              <a:ext uri="{FF2B5EF4-FFF2-40B4-BE49-F238E27FC236}">
                <a16:creationId xmlns:a16="http://schemas.microsoft.com/office/drawing/2014/main" xmlns="" id="{70BD87FE-69E0-49CF-A8D1-8970D30E5D49}"/>
              </a:ext>
            </a:extLst>
          </p:cNvPr>
          <p:cNvSpPr>
            <a:spLocks noGrp="1"/>
          </p:cNvSpPr>
          <p:nvPr>
            <p:ph type="sldNum" sz="quarter" idx="12"/>
          </p:nvPr>
        </p:nvSpPr>
        <p:spPr/>
        <p:txBody>
          <a:bodyPr/>
          <a:lstStyle/>
          <a:p>
            <a:fld id="{4FAB73BC-B049-4115-A692-8D63A059BFB8}" type="slidenum">
              <a:rPr lang="en-US" smtClean="0"/>
              <a:pPr/>
              <a:t>16</a:t>
            </a:fld>
            <a:endParaRPr lang="en-US" dirty="0"/>
          </a:p>
        </p:txBody>
      </p:sp>
      <p:pic>
        <p:nvPicPr>
          <p:cNvPr id="4" name="obrázek 4" descr="C:\Users\Spravce\Desktop\petice Sasko.png">
            <a:extLst>
              <a:ext uri="{FF2B5EF4-FFF2-40B4-BE49-F238E27FC236}">
                <a16:creationId xmlns:a16="http://schemas.microsoft.com/office/drawing/2014/main" xmlns="" id="{2D7A3C64-264E-4743-AECA-615B5DAB0A22}"/>
              </a:ext>
            </a:extLst>
          </p:cNvPr>
          <p:cNvPicPr/>
          <p:nvPr/>
        </p:nvPicPr>
        <p:blipFill>
          <a:blip r:embed="rId3" cstate="print"/>
          <a:srcRect/>
          <a:stretch>
            <a:fillRect/>
          </a:stretch>
        </p:blipFill>
        <p:spPr bwMode="auto">
          <a:xfrm>
            <a:off x="3222016" y="3825522"/>
            <a:ext cx="5747968" cy="2860427"/>
          </a:xfrm>
          <a:prstGeom prst="rect">
            <a:avLst/>
          </a:prstGeom>
          <a:noFill/>
          <a:ln w="9525">
            <a:noFill/>
            <a:miter lim="800000"/>
            <a:headEnd/>
            <a:tailEnd/>
          </a:ln>
        </p:spPr>
      </p:pic>
      <p:sp>
        <p:nvSpPr>
          <p:cNvPr id="5" name="TextovéPole 4">
            <a:extLst>
              <a:ext uri="{FF2B5EF4-FFF2-40B4-BE49-F238E27FC236}">
                <a16:creationId xmlns:a16="http://schemas.microsoft.com/office/drawing/2014/main" xmlns="" id="{1F86E58B-F784-4BE9-92D4-C222D064C982}"/>
              </a:ext>
            </a:extLst>
          </p:cNvPr>
          <p:cNvSpPr txBox="1"/>
          <p:nvPr/>
        </p:nvSpPr>
        <p:spPr>
          <a:xfrm>
            <a:off x="3212841" y="3527209"/>
            <a:ext cx="5766318" cy="369332"/>
          </a:xfrm>
          <a:prstGeom prst="rect">
            <a:avLst/>
          </a:prstGeom>
          <a:noFill/>
        </p:spPr>
        <p:txBody>
          <a:bodyPr wrap="square" rtlCol="0">
            <a:spAutoFit/>
          </a:bodyPr>
          <a:lstStyle/>
          <a:p>
            <a:pPr algn="ctr"/>
            <a:r>
              <a:rPr lang="cs-CZ" b="1" dirty="0"/>
              <a:t>Petice saské CDU federální vládě</a:t>
            </a:r>
          </a:p>
        </p:txBody>
      </p:sp>
      <p:sp>
        <p:nvSpPr>
          <p:cNvPr id="13" name="TextovéPole 12">
            <a:extLst>
              <a:ext uri="{FF2B5EF4-FFF2-40B4-BE49-F238E27FC236}">
                <a16:creationId xmlns:a16="http://schemas.microsoft.com/office/drawing/2014/main" xmlns="" id="{67074239-E7ED-4CDB-97DD-153CFD896B50}"/>
              </a:ext>
            </a:extLst>
          </p:cNvPr>
          <p:cNvSpPr txBox="1"/>
          <p:nvPr/>
        </p:nvSpPr>
        <p:spPr>
          <a:xfrm>
            <a:off x="3144982" y="6685949"/>
            <a:ext cx="5295207" cy="200055"/>
          </a:xfrm>
          <a:prstGeom prst="rect">
            <a:avLst/>
          </a:prstGeom>
          <a:noFill/>
        </p:spPr>
        <p:txBody>
          <a:bodyPr wrap="square" rtlCol="0">
            <a:spAutoFit/>
          </a:bodyPr>
          <a:lstStyle/>
          <a:p>
            <a:r>
              <a:rPr lang="cs-CZ" sz="700" dirty="0"/>
              <a:t>Zdroj obrázku: </a:t>
            </a:r>
            <a:r>
              <a:rPr lang="cs-CZ" sz="700" i="1" dirty="0"/>
              <a:t>https://mitmachen.cdu-sachsen.de/wolf/</a:t>
            </a:r>
          </a:p>
        </p:txBody>
      </p:sp>
      <p:grpSp>
        <p:nvGrpSpPr>
          <p:cNvPr id="14" name="Skupina 13">
            <a:extLst>
              <a:ext uri="{FF2B5EF4-FFF2-40B4-BE49-F238E27FC236}">
                <a16:creationId xmlns:a16="http://schemas.microsoft.com/office/drawing/2014/main" xmlns="" id="{7DAA6BE0-4BA7-473D-909A-1222C40A7BCB}"/>
              </a:ext>
            </a:extLst>
          </p:cNvPr>
          <p:cNvGrpSpPr/>
          <p:nvPr/>
        </p:nvGrpSpPr>
        <p:grpSpPr>
          <a:xfrm>
            <a:off x="0" y="6119336"/>
            <a:ext cx="3922380" cy="738664"/>
            <a:chOff x="0" y="6174226"/>
            <a:chExt cx="3922380" cy="738664"/>
          </a:xfrm>
        </p:grpSpPr>
        <p:pic>
          <p:nvPicPr>
            <p:cNvPr id="15" name="Obrázek 14">
              <a:extLst>
                <a:ext uri="{FF2B5EF4-FFF2-40B4-BE49-F238E27FC236}">
                  <a16:creationId xmlns:a16="http://schemas.microsoft.com/office/drawing/2014/main" xmlns="" id="{EB4060F1-6148-4418-B437-3B057C25BD99}"/>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971600" y="6445494"/>
              <a:ext cx="1224136" cy="412288"/>
            </a:xfrm>
            <a:prstGeom prst="rect">
              <a:avLst/>
            </a:prstGeom>
          </p:spPr>
        </p:pic>
        <p:sp>
          <p:nvSpPr>
            <p:cNvPr id="16" name="TextovéPole 15">
              <a:extLst>
                <a:ext uri="{FF2B5EF4-FFF2-40B4-BE49-F238E27FC236}">
                  <a16:creationId xmlns:a16="http://schemas.microsoft.com/office/drawing/2014/main" xmlns="" id="{D57CFA90-9341-4369-B88F-A0A3D8B8A652}"/>
                </a:ext>
              </a:extLst>
            </p:cNvPr>
            <p:cNvSpPr txBox="1"/>
            <p:nvPr/>
          </p:nvSpPr>
          <p:spPr>
            <a:xfrm>
              <a:off x="0" y="6174226"/>
              <a:ext cx="3922380" cy="738664"/>
            </a:xfrm>
            <a:prstGeom prst="rect">
              <a:avLst/>
            </a:prstGeom>
            <a:noFill/>
          </p:spPr>
          <p:txBody>
            <a:bodyPr wrap="square" rtlCol="0">
              <a:spAutoFit/>
            </a:bodyPr>
            <a:lstStyle/>
            <a:p>
              <a:r>
                <a:rPr lang="cs-CZ" sz="1400" i="1" dirty="0"/>
                <a:t>Svaz chovatelů ovcí a koz </a:t>
              </a:r>
              <a:r>
                <a:rPr lang="cs-CZ" sz="1400" i="1" dirty="0" err="1"/>
                <a:t>z.s</a:t>
              </a:r>
              <a:r>
                <a:rPr lang="cs-CZ" sz="1400" i="1" dirty="0"/>
                <a:t>.</a:t>
              </a:r>
            </a:p>
            <a:p>
              <a:r>
                <a:rPr lang="cs-CZ" sz="1400" i="1" dirty="0"/>
                <a:t>Kouty</a:t>
              </a:r>
            </a:p>
            <a:p>
              <a:r>
                <a:rPr lang="cs-CZ" sz="1400" i="1" dirty="0"/>
                <a:t>06. 04. 2019</a:t>
              </a:r>
            </a:p>
          </p:txBody>
        </p:sp>
      </p:grpSp>
      <p:sp>
        <p:nvSpPr>
          <p:cNvPr id="10" name="TextovéPole 9"/>
          <p:cNvSpPr txBox="1"/>
          <p:nvPr/>
        </p:nvSpPr>
        <p:spPr>
          <a:xfrm>
            <a:off x="1" y="4797152"/>
            <a:ext cx="3287688" cy="523220"/>
          </a:xfrm>
          <a:prstGeom prst="rect">
            <a:avLst/>
          </a:prstGeom>
          <a:noFill/>
        </p:spPr>
        <p:txBody>
          <a:bodyPr wrap="square" rtlCol="0">
            <a:spAutoFit/>
          </a:bodyPr>
          <a:lstStyle/>
          <a:p>
            <a:r>
              <a:rPr lang="cs-CZ" sz="600" dirty="0" smtClean="0">
                <a:hlinkClick r:id="rId5"/>
              </a:rPr>
              <a:t>http://www.</a:t>
            </a:r>
            <a:r>
              <a:rPr lang="cs-CZ" sz="600" dirty="0" err="1" smtClean="0">
                <a:hlinkClick r:id="rId5"/>
              </a:rPr>
              <a:t>dnn.de</a:t>
            </a:r>
            <a:r>
              <a:rPr lang="cs-CZ" sz="600" dirty="0" smtClean="0">
                <a:hlinkClick r:id="rId5"/>
              </a:rPr>
              <a:t>/Region/</a:t>
            </a:r>
            <a:r>
              <a:rPr lang="cs-CZ" sz="600" dirty="0" err="1" smtClean="0">
                <a:hlinkClick r:id="rId5"/>
              </a:rPr>
              <a:t>Mitteldeutschland</a:t>
            </a:r>
            <a:r>
              <a:rPr lang="cs-CZ" sz="600" dirty="0" smtClean="0">
                <a:hlinkClick r:id="rId5"/>
              </a:rPr>
              <a:t>/</a:t>
            </a:r>
            <a:r>
              <a:rPr lang="cs-CZ" sz="600" dirty="0" err="1" smtClean="0">
                <a:hlinkClick r:id="rId5"/>
              </a:rPr>
              <a:t>Wolfsattacke</a:t>
            </a:r>
            <a:r>
              <a:rPr lang="cs-CZ" sz="600" dirty="0" smtClean="0">
                <a:hlinkClick r:id="rId5"/>
              </a:rPr>
              <a:t>-</a:t>
            </a:r>
            <a:r>
              <a:rPr lang="cs-CZ" sz="600" dirty="0" err="1" smtClean="0">
                <a:hlinkClick r:id="rId5"/>
              </a:rPr>
              <a:t>Landrat</a:t>
            </a:r>
            <a:r>
              <a:rPr lang="cs-CZ" sz="600" dirty="0" smtClean="0">
                <a:hlinkClick r:id="rId5"/>
              </a:rPr>
              <a:t>-</a:t>
            </a:r>
            <a:r>
              <a:rPr lang="cs-CZ" sz="600" dirty="0" err="1" smtClean="0">
                <a:hlinkClick r:id="rId5"/>
              </a:rPr>
              <a:t>Harig</a:t>
            </a:r>
            <a:r>
              <a:rPr lang="cs-CZ" sz="600" dirty="0" smtClean="0">
                <a:hlinkClick r:id="rId5"/>
              </a:rPr>
              <a:t>-</a:t>
            </a:r>
            <a:r>
              <a:rPr lang="cs-CZ" sz="600" dirty="0" err="1" smtClean="0">
                <a:hlinkClick r:id="rId5"/>
              </a:rPr>
              <a:t>kritisiert</a:t>
            </a:r>
            <a:r>
              <a:rPr lang="cs-CZ" sz="600" dirty="0" smtClean="0">
                <a:hlinkClick r:id="rId5"/>
              </a:rPr>
              <a:t>-</a:t>
            </a:r>
            <a:r>
              <a:rPr lang="cs-CZ" sz="600" dirty="0" err="1" smtClean="0">
                <a:hlinkClick r:id="rId5"/>
              </a:rPr>
              <a:t>Wolfsversteher</a:t>
            </a:r>
            <a:endParaRPr lang="cs-CZ" sz="600" dirty="0" smtClean="0"/>
          </a:p>
          <a:p>
            <a:r>
              <a:rPr lang="cs-CZ" sz="800" dirty="0" smtClean="0">
                <a:hlinkClick r:id="rId6"/>
              </a:rPr>
              <a:t>http://www.</a:t>
            </a:r>
            <a:r>
              <a:rPr lang="cs-CZ" sz="800" dirty="0" err="1" smtClean="0">
                <a:hlinkClick r:id="rId6"/>
              </a:rPr>
              <a:t>dnn.de</a:t>
            </a:r>
            <a:r>
              <a:rPr lang="cs-CZ" sz="800" dirty="0" smtClean="0">
                <a:hlinkClick r:id="rId6"/>
              </a:rPr>
              <a:t>/Region/</a:t>
            </a:r>
            <a:r>
              <a:rPr lang="cs-CZ" sz="800" dirty="0" err="1" smtClean="0">
                <a:hlinkClick r:id="rId6"/>
              </a:rPr>
              <a:t>Mitteldeutschland</a:t>
            </a:r>
            <a:r>
              <a:rPr lang="cs-CZ" sz="800" dirty="0" smtClean="0">
                <a:hlinkClick r:id="rId6"/>
              </a:rPr>
              <a:t>/</a:t>
            </a:r>
            <a:r>
              <a:rPr lang="cs-CZ" sz="800" dirty="0" err="1" smtClean="0">
                <a:hlinkClick r:id="rId6"/>
              </a:rPr>
              <a:t>Wolfsrudel</a:t>
            </a:r>
            <a:r>
              <a:rPr lang="cs-CZ" sz="800" dirty="0" smtClean="0">
                <a:hlinkClick r:id="rId6"/>
              </a:rPr>
              <a:t>-</a:t>
            </a:r>
            <a:r>
              <a:rPr lang="cs-CZ" sz="800" dirty="0" err="1" smtClean="0">
                <a:hlinkClick r:id="rId6"/>
              </a:rPr>
              <a:t>reisst</a:t>
            </a:r>
            <a:r>
              <a:rPr lang="cs-CZ" sz="800" dirty="0" smtClean="0">
                <a:hlinkClick r:id="rId6"/>
              </a:rPr>
              <a:t>-40-</a:t>
            </a:r>
            <a:r>
              <a:rPr lang="cs-CZ" sz="800" dirty="0" err="1" smtClean="0">
                <a:hlinkClick r:id="rId6"/>
              </a:rPr>
              <a:t>tragende</a:t>
            </a:r>
            <a:r>
              <a:rPr lang="cs-CZ" sz="800" dirty="0" smtClean="0">
                <a:hlinkClick r:id="rId6"/>
              </a:rPr>
              <a:t>-</a:t>
            </a:r>
            <a:r>
              <a:rPr lang="cs-CZ" sz="800" dirty="0" err="1" smtClean="0">
                <a:hlinkClick r:id="rId6"/>
              </a:rPr>
              <a:t>Mutterschafe</a:t>
            </a:r>
            <a:endParaRPr lang="cs-CZ" sz="600" dirty="0"/>
          </a:p>
        </p:txBody>
      </p:sp>
    </p:spTree>
    <p:extLst>
      <p:ext uri="{BB962C8B-B14F-4D97-AF65-F5344CB8AC3E}">
        <p14:creationId xmlns:p14="http://schemas.microsoft.com/office/powerpoint/2010/main" xmlns="" val="20134188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extovéPole 5">
            <a:extLst>
              <a:ext uri="{FF2B5EF4-FFF2-40B4-BE49-F238E27FC236}">
                <a16:creationId xmlns:a16="http://schemas.microsoft.com/office/drawing/2014/main" xmlns="" id="{74180006-0C97-4836-9805-1360573F8337}"/>
              </a:ext>
            </a:extLst>
          </p:cNvPr>
          <p:cNvSpPr txBox="1"/>
          <p:nvPr/>
        </p:nvSpPr>
        <p:spPr>
          <a:xfrm>
            <a:off x="-77356" y="5950769"/>
            <a:ext cx="4977976" cy="1454051"/>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700" dirty="0" err="1">
                <a:solidFill>
                  <a:srgbClr val="000000"/>
                </a:solidFill>
                <a:latin typeface="+mj-lt"/>
                <a:ea typeface="+mj-ea"/>
                <a:cs typeface="+mj-cs"/>
              </a:rPr>
              <a:t>Zdroj</a:t>
            </a:r>
            <a:r>
              <a:rPr lang="en-US" sz="700" dirty="0">
                <a:solidFill>
                  <a:srgbClr val="000000"/>
                </a:solidFill>
                <a:latin typeface="+mj-lt"/>
                <a:ea typeface="+mj-ea"/>
                <a:cs typeface="+mj-cs"/>
              </a:rPr>
              <a:t> </a:t>
            </a:r>
            <a:r>
              <a:rPr lang="en-US" sz="700" dirty="0" err="1">
                <a:solidFill>
                  <a:srgbClr val="000000"/>
                </a:solidFill>
                <a:latin typeface="+mj-lt"/>
                <a:ea typeface="+mj-ea"/>
                <a:cs typeface="+mj-cs"/>
              </a:rPr>
              <a:t>obrázku</a:t>
            </a:r>
            <a:r>
              <a:rPr lang="en-US" sz="700" dirty="0">
                <a:solidFill>
                  <a:srgbClr val="000000"/>
                </a:solidFill>
                <a:latin typeface="+mj-lt"/>
                <a:ea typeface="+mj-ea"/>
                <a:cs typeface="+mj-cs"/>
              </a:rPr>
              <a:t>: https://www.welt.de/regionales/bayern/article159438953/Die-Gruene-vom-Verfassungsschutz.html</a:t>
            </a:r>
            <a:endParaRPr lang="en-US" sz="700" i="1" dirty="0">
              <a:solidFill>
                <a:srgbClr val="000000"/>
              </a:solidFill>
              <a:latin typeface="+mj-lt"/>
              <a:ea typeface="+mj-ea"/>
              <a:cs typeface="+mj-cs"/>
            </a:endParaRPr>
          </a:p>
        </p:txBody>
      </p:sp>
      <p:pic>
        <p:nvPicPr>
          <p:cNvPr id="5" name="Zástupný obsah 4" descr="Obsah obrázku strom, osoba, exteriér, tráva&#10;&#10;Popis byl vytvořen automaticky">
            <a:extLst>
              <a:ext uri="{FF2B5EF4-FFF2-40B4-BE49-F238E27FC236}">
                <a16:creationId xmlns:a16="http://schemas.microsoft.com/office/drawing/2014/main" xmlns="" id="{A616515F-7FDC-49DA-943B-F271E2B41301}"/>
              </a:ext>
            </a:extLst>
          </p:cNvPr>
          <p:cNvPicPr>
            <a:picLocks noGrp="1" noChangeAspect="1"/>
          </p:cNvPicPr>
          <p:nvPr>
            <p:ph idx="1"/>
          </p:nvPr>
        </p:nvPicPr>
        <p:blipFill rotWithShape="1">
          <a:blip r:embed="rId3" cstate="print">
            <a:alphaModFix/>
            <a:extLst>
              <a:ext uri="{28A0092B-C50C-407E-A947-70E740481C1C}">
                <a14:useLocalDpi xmlns:a14="http://schemas.microsoft.com/office/drawing/2010/main" xmlns="" val="0"/>
              </a:ext>
            </a:extLst>
          </a:blip>
          <a:srcRect r="6609" b="2"/>
          <a:stretch/>
        </p:blipFill>
        <p:spPr>
          <a:xfrm>
            <a:off x="20" y="907231"/>
            <a:ext cx="4838021" cy="5063738"/>
          </a:xfrm>
          <a:custGeom>
            <a:avLst/>
            <a:gdLst>
              <a:gd name="connsiteX0" fmla="*/ 2306172 w 4838041"/>
              <a:gd name="connsiteY0" fmla="*/ 0 h 5063738"/>
              <a:gd name="connsiteX1" fmla="*/ 4838041 w 4838041"/>
              <a:gd name="connsiteY1" fmla="*/ 2531869 h 5063738"/>
              <a:gd name="connsiteX2" fmla="*/ 2306172 w 4838041"/>
              <a:gd name="connsiteY2" fmla="*/ 5063738 h 5063738"/>
              <a:gd name="connsiteX3" fmla="*/ 79886 w 4838041"/>
              <a:gd name="connsiteY3" fmla="*/ 3738709 h 5063738"/>
              <a:gd name="connsiteX4" fmla="*/ 0 w 4838041"/>
              <a:gd name="connsiteY4" fmla="*/ 3572876 h 5063738"/>
              <a:gd name="connsiteX5" fmla="*/ 0 w 4838041"/>
              <a:gd name="connsiteY5" fmla="*/ 1490863 h 5063738"/>
              <a:gd name="connsiteX6" fmla="*/ 79886 w 4838041"/>
              <a:gd name="connsiteY6" fmla="*/ 1325030 h 5063738"/>
              <a:gd name="connsiteX7" fmla="*/ 2306172 w 4838041"/>
              <a:gd name="connsiteY7" fmla="*/ 0 h 5063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38041" h="5063738">
                <a:moveTo>
                  <a:pt x="2306172" y="0"/>
                </a:moveTo>
                <a:cubicBezTo>
                  <a:pt x="3704485" y="0"/>
                  <a:pt x="4838041" y="1133556"/>
                  <a:pt x="4838041" y="2531869"/>
                </a:cubicBezTo>
                <a:cubicBezTo>
                  <a:pt x="4838041" y="3930182"/>
                  <a:pt x="3704485" y="5063738"/>
                  <a:pt x="2306172" y="5063738"/>
                </a:cubicBezTo>
                <a:cubicBezTo>
                  <a:pt x="1344832" y="5063738"/>
                  <a:pt x="508631" y="4527956"/>
                  <a:pt x="79886" y="3738709"/>
                </a:cubicBezTo>
                <a:lnTo>
                  <a:pt x="0" y="3572876"/>
                </a:lnTo>
                <a:lnTo>
                  <a:pt x="0" y="1490863"/>
                </a:lnTo>
                <a:lnTo>
                  <a:pt x="79886" y="1325030"/>
                </a:lnTo>
                <a:cubicBezTo>
                  <a:pt x="508631" y="535783"/>
                  <a:pt x="1344832" y="0"/>
                  <a:pt x="2306172" y="0"/>
                </a:cubicBezTo>
                <a:close/>
              </a:path>
            </a:pathLst>
          </a:custGeom>
          <a:effectLst>
            <a:softEdge rad="0"/>
          </a:effectLst>
        </p:spPr>
      </p:pic>
      <p:sp>
        <p:nvSpPr>
          <p:cNvPr id="8" name="Zástupný symbol pro číslo snímku 7">
            <a:extLst>
              <a:ext uri="{FF2B5EF4-FFF2-40B4-BE49-F238E27FC236}">
                <a16:creationId xmlns:a16="http://schemas.microsoft.com/office/drawing/2014/main" xmlns="" id="{9679CED6-9FDA-4277-A884-57AD8ED6284F}"/>
              </a:ext>
            </a:extLst>
          </p:cNvPr>
          <p:cNvSpPr>
            <a:spLocks noGrp="1"/>
          </p:cNvSpPr>
          <p:nvPr>
            <p:ph type="sldNum" sz="quarter" idx="12"/>
          </p:nvPr>
        </p:nvSpPr>
        <p:spPr>
          <a:xfrm>
            <a:off x="10825930" y="6223702"/>
            <a:ext cx="570728" cy="314067"/>
          </a:xfrm>
        </p:spPr>
        <p:txBody>
          <a:bodyPr vert="horz" lIns="91440" tIns="45720" rIns="91440" bIns="45720" rtlCol="0" anchor="ctr">
            <a:normAutofit/>
          </a:bodyPr>
          <a:lstStyle/>
          <a:p>
            <a:pPr>
              <a:spcAft>
                <a:spcPts val="600"/>
              </a:spcAft>
              <a:defRPr/>
            </a:pPr>
            <a:fld id="{20264769-77EF-4CD0-90DE-F7D7F2D423C4}" type="slidenum">
              <a:rPr lang="en-US" sz="1100">
                <a:solidFill>
                  <a:srgbClr val="898989"/>
                </a:solidFill>
                <a:latin typeface="Calibri" panose="020F0502020204030204"/>
              </a:rPr>
              <a:pPr>
                <a:spcAft>
                  <a:spcPts val="600"/>
                </a:spcAft>
                <a:defRPr/>
              </a:pPr>
              <a:t>17</a:t>
            </a:fld>
            <a:endParaRPr lang="en-US" sz="1100">
              <a:solidFill>
                <a:srgbClr val="898989"/>
              </a:solidFill>
              <a:latin typeface="Calibri" panose="020F0502020204030204"/>
            </a:endParaRPr>
          </a:p>
        </p:txBody>
      </p:sp>
      <p:sp>
        <p:nvSpPr>
          <p:cNvPr id="14" name="Zástupný symbol pro obsah 2">
            <a:extLst>
              <a:ext uri="{FF2B5EF4-FFF2-40B4-BE49-F238E27FC236}">
                <a16:creationId xmlns:a16="http://schemas.microsoft.com/office/drawing/2014/main" xmlns="" id="{40606757-78B0-45ED-8334-31CF77BD32AA}"/>
              </a:ext>
            </a:extLst>
          </p:cNvPr>
          <p:cNvSpPr txBox="1">
            <a:spLocks/>
          </p:cNvSpPr>
          <p:nvPr/>
        </p:nvSpPr>
        <p:spPr>
          <a:xfrm>
            <a:off x="5375920" y="404664"/>
            <a:ext cx="6480720" cy="5819038"/>
          </a:xfrm>
          <a:prstGeom prst="rect">
            <a:avLst/>
          </a:prstGeom>
        </p:spPr>
        <p:txBody>
          <a:bodyPr vert="horz" lIns="91440" tIns="45720" rIns="91440" bIns="45720" rtlCol="0" anchor="ct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indent="-228600">
              <a:lnSpc>
                <a:spcPct val="90000"/>
              </a:lnSpc>
            </a:pPr>
            <a:r>
              <a:rPr lang="en-US" sz="2400" dirty="0" err="1">
                <a:solidFill>
                  <a:srgbClr val="000000"/>
                </a:solidFill>
              </a:rPr>
              <a:t>Začátkem</a:t>
            </a:r>
            <a:r>
              <a:rPr lang="en-US" sz="2400" dirty="0">
                <a:solidFill>
                  <a:srgbClr val="000000"/>
                </a:solidFill>
              </a:rPr>
              <a:t> </a:t>
            </a:r>
            <a:r>
              <a:rPr lang="en-US" sz="2400" dirty="0" err="1">
                <a:solidFill>
                  <a:srgbClr val="000000"/>
                </a:solidFill>
              </a:rPr>
              <a:t>roku</a:t>
            </a:r>
            <a:r>
              <a:rPr lang="en-US" sz="2400" dirty="0">
                <a:solidFill>
                  <a:srgbClr val="000000"/>
                </a:solidFill>
              </a:rPr>
              <a:t> 2019 se </a:t>
            </a:r>
            <a:r>
              <a:rPr lang="en-US" sz="2400" dirty="0" err="1">
                <a:solidFill>
                  <a:srgbClr val="000000"/>
                </a:solidFill>
              </a:rPr>
              <a:t>konečně</a:t>
            </a:r>
            <a:r>
              <a:rPr lang="en-US" sz="2400" dirty="0">
                <a:solidFill>
                  <a:srgbClr val="000000"/>
                </a:solidFill>
              </a:rPr>
              <a:t> </a:t>
            </a:r>
            <a:r>
              <a:rPr lang="en-US" sz="2400" dirty="0" err="1">
                <a:solidFill>
                  <a:srgbClr val="000000"/>
                </a:solidFill>
              </a:rPr>
              <a:t>začal</a:t>
            </a:r>
            <a:r>
              <a:rPr lang="en-US" sz="2400" dirty="0">
                <a:solidFill>
                  <a:srgbClr val="000000"/>
                </a:solidFill>
              </a:rPr>
              <a:t> </a:t>
            </a:r>
            <a:r>
              <a:rPr lang="en-US" sz="2400" dirty="0" err="1">
                <a:solidFill>
                  <a:srgbClr val="000000"/>
                </a:solidFill>
              </a:rPr>
              <a:t>řešit</a:t>
            </a:r>
            <a:r>
              <a:rPr lang="en-US" sz="2400" dirty="0">
                <a:solidFill>
                  <a:srgbClr val="000000"/>
                </a:solidFill>
              </a:rPr>
              <a:t> </a:t>
            </a:r>
            <a:r>
              <a:rPr lang="en-US" sz="2400" dirty="0" err="1">
                <a:solidFill>
                  <a:srgbClr val="000000"/>
                </a:solidFill>
              </a:rPr>
              <a:t>intezivněji</a:t>
            </a:r>
            <a:r>
              <a:rPr lang="en-US" sz="2400" dirty="0">
                <a:solidFill>
                  <a:srgbClr val="000000"/>
                </a:solidFill>
              </a:rPr>
              <a:t> </a:t>
            </a:r>
            <a:r>
              <a:rPr lang="en-US" sz="2400" dirty="0" err="1">
                <a:solidFill>
                  <a:srgbClr val="000000"/>
                </a:solidFill>
              </a:rPr>
              <a:t>problém</a:t>
            </a:r>
            <a:r>
              <a:rPr lang="en-US" sz="2400" dirty="0">
                <a:solidFill>
                  <a:srgbClr val="000000"/>
                </a:solidFill>
              </a:rPr>
              <a:t> s </a:t>
            </a:r>
            <a:r>
              <a:rPr lang="en-US" sz="2400" dirty="0" err="1">
                <a:solidFill>
                  <a:srgbClr val="000000"/>
                </a:solidFill>
              </a:rPr>
              <a:t>vlky</a:t>
            </a:r>
            <a:r>
              <a:rPr lang="en-US" sz="2400" dirty="0">
                <a:solidFill>
                  <a:srgbClr val="000000"/>
                </a:solidFill>
              </a:rPr>
              <a:t> </a:t>
            </a:r>
            <a:r>
              <a:rPr lang="en-US" sz="2400" dirty="0" err="1">
                <a:solidFill>
                  <a:srgbClr val="000000"/>
                </a:solidFill>
              </a:rPr>
              <a:t>i</a:t>
            </a:r>
            <a:r>
              <a:rPr lang="en-US" sz="2400" dirty="0">
                <a:solidFill>
                  <a:srgbClr val="000000"/>
                </a:solidFill>
              </a:rPr>
              <a:t> </a:t>
            </a:r>
            <a:r>
              <a:rPr lang="en-US" sz="2400" dirty="0" err="1">
                <a:solidFill>
                  <a:srgbClr val="000000"/>
                </a:solidFill>
              </a:rPr>
              <a:t>na</a:t>
            </a:r>
            <a:r>
              <a:rPr lang="en-US" sz="2400" dirty="0">
                <a:solidFill>
                  <a:srgbClr val="000000"/>
                </a:solidFill>
              </a:rPr>
              <a:t> </a:t>
            </a:r>
            <a:r>
              <a:rPr lang="en-US" sz="2400" dirty="0" err="1">
                <a:solidFill>
                  <a:srgbClr val="000000"/>
                </a:solidFill>
              </a:rPr>
              <a:t>federální</a:t>
            </a:r>
            <a:r>
              <a:rPr lang="en-US" sz="2400" dirty="0">
                <a:solidFill>
                  <a:srgbClr val="000000"/>
                </a:solidFill>
              </a:rPr>
              <a:t> </a:t>
            </a:r>
            <a:r>
              <a:rPr lang="en-US" sz="2400" dirty="0" err="1">
                <a:solidFill>
                  <a:srgbClr val="000000"/>
                </a:solidFill>
              </a:rPr>
              <a:t>úrovni</a:t>
            </a:r>
            <a:endParaRPr lang="en-US" sz="2400" dirty="0">
              <a:solidFill>
                <a:srgbClr val="000000"/>
              </a:solidFill>
            </a:endParaRPr>
          </a:p>
          <a:p>
            <a:pPr indent="-228600">
              <a:lnSpc>
                <a:spcPct val="90000"/>
              </a:lnSpc>
            </a:pPr>
            <a:r>
              <a:rPr lang="en-US" sz="2400" dirty="0" err="1">
                <a:solidFill>
                  <a:srgbClr val="000000"/>
                </a:solidFill>
              </a:rPr>
              <a:t>Ministryně</a:t>
            </a:r>
            <a:r>
              <a:rPr lang="en-US" sz="2400" dirty="0">
                <a:solidFill>
                  <a:srgbClr val="000000"/>
                </a:solidFill>
              </a:rPr>
              <a:t> </a:t>
            </a:r>
            <a:r>
              <a:rPr lang="en-US" sz="2400" dirty="0" err="1">
                <a:solidFill>
                  <a:srgbClr val="000000"/>
                </a:solidFill>
              </a:rPr>
              <a:t>životního</a:t>
            </a:r>
            <a:r>
              <a:rPr lang="en-US" sz="2400" dirty="0">
                <a:solidFill>
                  <a:srgbClr val="000000"/>
                </a:solidFill>
              </a:rPr>
              <a:t> </a:t>
            </a:r>
            <a:r>
              <a:rPr lang="en-US" sz="2400" dirty="0" err="1">
                <a:solidFill>
                  <a:srgbClr val="000000"/>
                </a:solidFill>
              </a:rPr>
              <a:t>prostředí</a:t>
            </a:r>
            <a:r>
              <a:rPr lang="en-US" sz="2400" dirty="0">
                <a:solidFill>
                  <a:srgbClr val="000000"/>
                </a:solidFill>
              </a:rPr>
              <a:t> Svenja Schulze </a:t>
            </a:r>
            <a:r>
              <a:rPr lang="en-US" sz="2400" dirty="0" err="1">
                <a:solidFill>
                  <a:srgbClr val="000000"/>
                </a:solidFill>
              </a:rPr>
              <a:t>oznámila</a:t>
            </a:r>
            <a:r>
              <a:rPr lang="en-US" sz="2400" dirty="0">
                <a:solidFill>
                  <a:srgbClr val="000000"/>
                </a:solidFill>
              </a:rPr>
              <a:t> </a:t>
            </a:r>
            <a:r>
              <a:rPr lang="en-US" sz="2400" dirty="0" err="1">
                <a:solidFill>
                  <a:srgbClr val="000000"/>
                </a:solidFill>
              </a:rPr>
              <a:t>změnu</a:t>
            </a:r>
            <a:r>
              <a:rPr lang="en-US" sz="2400" dirty="0">
                <a:solidFill>
                  <a:srgbClr val="000000"/>
                </a:solidFill>
              </a:rPr>
              <a:t> </a:t>
            </a:r>
            <a:r>
              <a:rPr lang="en-US" sz="2400" dirty="0" err="1">
                <a:solidFill>
                  <a:srgbClr val="000000"/>
                </a:solidFill>
              </a:rPr>
              <a:t>pravidel</a:t>
            </a:r>
            <a:r>
              <a:rPr lang="en-US" sz="2400" dirty="0">
                <a:solidFill>
                  <a:srgbClr val="000000"/>
                </a:solidFill>
              </a:rPr>
              <a:t> </a:t>
            </a:r>
            <a:r>
              <a:rPr lang="en-US" sz="2400" dirty="0" err="1">
                <a:solidFill>
                  <a:srgbClr val="000000"/>
                </a:solidFill>
              </a:rPr>
              <a:t>pomocí</a:t>
            </a:r>
            <a:r>
              <a:rPr lang="en-US" sz="2400" dirty="0">
                <a:solidFill>
                  <a:srgbClr val="000000"/>
                </a:solidFill>
              </a:rPr>
              <a:t> </a:t>
            </a:r>
            <a:r>
              <a:rPr lang="en-US" sz="2400" dirty="0" err="1">
                <a:solidFill>
                  <a:srgbClr val="000000"/>
                </a:solidFill>
              </a:rPr>
              <a:t>tzv</a:t>
            </a:r>
            <a:r>
              <a:rPr lang="en-US" sz="2400" dirty="0">
                <a:solidFill>
                  <a:srgbClr val="000000"/>
                </a:solidFill>
              </a:rPr>
              <a:t>. „Lex Wolf“</a:t>
            </a:r>
          </a:p>
          <a:p>
            <a:pPr indent="-228600">
              <a:lnSpc>
                <a:spcPct val="90000"/>
              </a:lnSpc>
            </a:pPr>
            <a:r>
              <a:rPr lang="en-US" sz="2400" dirty="0" err="1">
                <a:solidFill>
                  <a:srgbClr val="000000"/>
                </a:solidFill>
              </a:rPr>
              <a:t>Cílem</a:t>
            </a:r>
            <a:r>
              <a:rPr lang="en-US" sz="2400" dirty="0">
                <a:solidFill>
                  <a:srgbClr val="000000"/>
                </a:solidFill>
              </a:rPr>
              <a:t> je </a:t>
            </a:r>
            <a:r>
              <a:rPr lang="en-US" sz="2400" dirty="0" err="1">
                <a:solidFill>
                  <a:srgbClr val="000000"/>
                </a:solidFill>
              </a:rPr>
              <a:t>usnadnit</a:t>
            </a:r>
            <a:r>
              <a:rPr lang="en-US" sz="2400" dirty="0">
                <a:solidFill>
                  <a:srgbClr val="000000"/>
                </a:solidFill>
              </a:rPr>
              <a:t> </a:t>
            </a:r>
            <a:r>
              <a:rPr lang="en-US" sz="2400" dirty="0" err="1">
                <a:solidFill>
                  <a:srgbClr val="000000"/>
                </a:solidFill>
              </a:rPr>
              <a:t>regulaci</a:t>
            </a:r>
            <a:r>
              <a:rPr lang="en-US" sz="2400" dirty="0">
                <a:solidFill>
                  <a:srgbClr val="000000"/>
                </a:solidFill>
              </a:rPr>
              <a:t> „</a:t>
            </a:r>
            <a:r>
              <a:rPr lang="en-US" sz="2400" dirty="0" err="1">
                <a:solidFill>
                  <a:srgbClr val="000000"/>
                </a:solidFill>
              </a:rPr>
              <a:t>vyčnívajících</a:t>
            </a:r>
            <a:r>
              <a:rPr lang="en-US" sz="2400" dirty="0">
                <a:solidFill>
                  <a:srgbClr val="000000"/>
                </a:solidFill>
              </a:rPr>
              <a:t>“ </a:t>
            </a:r>
            <a:r>
              <a:rPr lang="en-US" sz="2400" dirty="0" err="1">
                <a:solidFill>
                  <a:srgbClr val="000000"/>
                </a:solidFill>
              </a:rPr>
              <a:t>vlků</a:t>
            </a:r>
            <a:endParaRPr lang="en-US" sz="2400" dirty="0">
              <a:solidFill>
                <a:srgbClr val="000000"/>
              </a:solidFill>
            </a:endParaRPr>
          </a:p>
          <a:p>
            <a:pPr indent="-228600">
              <a:lnSpc>
                <a:spcPct val="90000"/>
              </a:lnSpc>
            </a:pPr>
            <a:r>
              <a:rPr lang="cs-CZ" sz="2400" i="1" dirty="0">
                <a:solidFill>
                  <a:srgbClr val="000000"/>
                </a:solidFill>
              </a:rPr>
              <a:t>„</a:t>
            </a:r>
            <a:r>
              <a:rPr lang="en-US" sz="2400" i="1" dirty="0" err="1">
                <a:solidFill>
                  <a:srgbClr val="000000"/>
                </a:solidFill>
              </a:rPr>
              <a:t>Pokud</a:t>
            </a:r>
            <a:r>
              <a:rPr lang="en-US" sz="2400" i="1" dirty="0">
                <a:solidFill>
                  <a:srgbClr val="000000"/>
                </a:solidFill>
              </a:rPr>
              <a:t> </a:t>
            </a:r>
            <a:r>
              <a:rPr lang="en-US" sz="2400" i="1" dirty="0" err="1">
                <a:solidFill>
                  <a:srgbClr val="000000"/>
                </a:solidFill>
              </a:rPr>
              <a:t>vlk</a:t>
            </a:r>
            <a:r>
              <a:rPr lang="en-US" sz="2400" i="1" dirty="0">
                <a:solidFill>
                  <a:srgbClr val="000000"/>
                </a:solidFill>
              </a:rPr>
              <a:t> </a:t>
            </a:r>
            <a:r>
              <a:rPr lang="cs-CZ" sz="2400" i="1" dirty="0">
                <a:solidFill>
                  <a:srgbClr val="000000"/>
                </a:solidFill>
              </a:rPr>
              <a:t>opakovaně </a:t>
            </a:r>
            <a:r>
              <a:rPr lang="en-US" sz="2400" i="1" dirty="0" err="1">
                <a:solidFill>
                  <a:srgbClr val="000000"/>
                </a:solidFill>
              </a:rPr>
              <a:t>překoná</a:t>
            </a:r>
            <a:r>
              <a:rPr lang="en-US" sz="2400" i="1" dirty="0">
                <a:solidFill>
                  <a:srgbClr val="000000"/>
                </a:solidFill>
              </a:rPr>
              <a:t> </a:t>
            </a:r>
            <a:r>
              <a:rPr lang="en-US" sz="2400" i="1" dirty="0" err="1">
                <a:solidFill>
                  <a:srgbClr val="000000"/>
                </a:solidFill>
              </a:rPr>
              <a:t>ochranná</a:t>
            </a:r>
            <a:r>
              <a:rPr lang="en-US" sz="2400" i="1" dirty="0">
                <a:solidFill>
                  <a:srgbClr val="000000"/>
                </a:solidFill>
              </a:rPr>
              <a:t> </a:t>
            </a:r>
            <a:r>
              <a:rPr lang="en-US" sz="2400" i="1" dirty="0" err="1">
                <a:solidFill>
                  <a:srgbClr val="000000"/>
                </a:solidFill>
              </a:rPr>
              <a:t>opatření</a:t>
            </a:r>
            <a:r>
              <a:rPr lang="en-US" sz="2400" i="1" dirty="0">
                <a:solidFill>
                  <a:srgbClr val="000000"/>
                </a:solidFill>
              </a:rPr>
              <a:t>, </a:t>
            </a:r>
            <a:r>
              <a:rPr lang="en-US" sz="2400" i="1" dirty="0" err="1">
                <a:solidFill>
                  <a:srgbClr val="000000"/>
                </a:solidFill>
              </a:rPr>
              <a:t>způsobí</a:t>
            </a:r>
            <a:r>
              <a:rPr lang="en-US" sz="2400" i="1" dirty="0">
                <a:solidFill>
                  <a:srgbClr val="000000"/>
                </a:solidFill>
              </a:rPr>
              <a:t> </a:t>
            </a:r>
            <a:r>
              <a:rPr lang="en-US" sz="2400" i="1" dirty="0" err="1">
                <a:solidFill>
                  <a:srgbClr val="000000"/>
                </a:solidFill>
              </a:rPr>
              <a:t>vážné</a:t>
            </a:r>
            <a:r>
              <a:rPr lang="en-US" sz="2400" i="1" dirty="0">
                <a:solidFill>
                  <a:srgbClr val="000000"/>
                </a:solidFill>
              </a:rPr>
              <a:t> </a:t>
            </a:r>
            <a:r>
              <a:rPr lang="en-US" sz="2400" i="1" dirty="0" err="1">
                <a:solidFill>
                  <a:srgbClr val="000000"/>
                </a:solidFill>
              </a:rPr>
              <a:t>zemědělské</a:t>
            </a:r>
            <a:r>
              <a:rPr lang="en-US" sz="2400" i="1" dirty="0">
                <a:solidFill>
                  <a:srgbClr val="000000"/>
                </a:solidFill>
              </a:rPr>
              <a:t> </a:t>
            </a:r>
            <a:r>
              <a:rPr lang="en-US" sz="2400" i="1" dirty="0" err="1">
                <a:solidFill>
                  <a:srgbClr val="000000"/>
                </a:solidFill>
              </a:rPr>
              <a:t>škody</a:t>
            </a:r>
            <a:r>
              <a:rPr lang="en-US" sz="2400" i="1" dirty="0">
                <a:solidFill>
                  <a:srgbClr val="000000"/>
                </a:solidFill>
              </a:rPr>
              <a:t> </a:t>
            </a:r>
            <a:r>
              <a:rPr lang="en-US" sz="2400" i="1" dirty="0" err="1">
                <a:solidFill>
                  <a:srgbClr val="000000"/>
                </a:solidFill>
              </a:rPr>
              <a:t>nebo</a:t>
            </a:r>
            <a:r>
              <a:rPr lang="en-US" sz="2400" i="1" dirty="0">
                <a:solidFill>
                  <a:srgbClr val="000000"/>
                </a:solidFill>
              </a:rPr>
              <a:t> se </a:t>
            </a:r>
            <a:r>
              <a:rPr lang="en-US" sz="2400" i="1" dirty="0" err="1">
                <a:solidFill>
                  <a:srgbClr val="000000"/>
                </a:solidFill>
              </a:rPr>
              <a:t>bude</a:t>
            </a:r>
            <a:r>
              <a:rPr lang="en-US" sz="2400" i="1" dirty="0">
                <a:solidFill>
                  <a:srgbClr val="000000"/>
                </a:solidFill>
              </a:rPr>
              <a:t> </a:t>
            </a:r>
            <a:r>
              <a:rPr lang="en-US" sz="2400" i="1" dirty="0" err="1">
                <a:solidFill>
                  <a:srgbClr val="000000"/>
                </a:solidFill>
              </a:rPr>
              <a:t>pohybovat</a:t>
            </a:r>
            <a:r>
              <a:rPr lang="en-US" sz="2400" i="1" dirty="0">
                <a:solidFill>
                  <a:srgbClr val="000000"/>
                </a:solidFill>
              </a:rPr>
              <a:t> </a:t>
            </a:r>
            <a:r>
              <a:rPr lang="en-US" sz="2400" i="1" dirty="0" err="1">
                <a:solidFill>
                  <a:srgbClr val="000000"/>
                </a:solidFill>
              </a:rPr>
              <a:t>blízko</a:t>
            </a:r>
            <a:r>
              <a:rPr lang="en-US" sz="2400" i="1" dirty="0">
                <a:solidFill>
                  <a:srgbClr val="000000"/>
                </a:solidFill>
              </a:rPr>
              <a:t> </a:t>
            </a:r>
            <a:r>
              <a:rPr lang="en-US" sz="2400" i="1" dirty="0" err="1">
                <a:solidFill>
                  <a:srgbClr val="000000"/>
                </a:solidFill>
              </a:rPr>
              <a:t>lidí</a:t>
            </a:r>
            <a:r>
              <a:rPr lang="en-US" sz="2400" i="1" dirty="0">
                <a:solidFill>
                  <a:srgbClr val="000000"/>
                </a:solidFill>
              </a:rPr>
              <a:t>, </a:t>
            </a:r>
            <a:r>
              <a:rPr lang="en-US" sz="2400" i="1" dirty="0" err="1">
                <a:solidFill>
                  <a:srgbClr val="000000"/>
                </a:solidFill>
              </a:rPr>
              <a:t>tak</a:t>
            </a:r>
            <a:r>
              <a:rPr lang="en-US" sz="2400" i="1" dirty="0">
                <a:solidFill>
                  <a:srgbClr val="000000"/>
                </a:solidFill>
              </a:rPr>
              <a:t> </a:t>
            </a:r>
            <a:r>
              <a:rPr lang="cs-CZ" sz="2400" i="1" dirty="0">
                <a:solidFill>
                  <a:srgbClr val="000000"/>
                </a:solidFill>
              </a:rPr>
              <a:t>ho </a:t>
            </a:r>
            <a:r>
              <a:rPr lang="en-US" sz="2400" i="1" dirty="0" err="1">
                <a:solidFill>
                  <a:srgbClr val="000000"/>
                </a:solidFill>
              </a:rPr>
              <a:t>bude</a:t>
            </a:r>
            <a:r>
              <a:rPr lang="en-US" sz="2400" i="1" dirty="0">
                <a:solidFill>
                  <a:srgbClr val="000000"/>
                </a:solidFill>
              </a:rPr>
              <a:t> </a:t>
            </a:r>
            <a:r>
              <a:rPr lang="en-US" sz="2400" i="1" dirty="0" err="1">
                <a:solidFill>
                  <a:srgbClr val="000000"/>
                </a:solidFill>
              </a:rPr>
              <a:t>možné</a:t>
            </a:r>
            <a:r>
              <a:rPr lang="en-US" sz="2400" i="1" dirty="0">
                <a:solidFill>
                  <a:srgbClr val="000000"/>
                </a:solidFill>
              </a:rPr>
              <a:t> </a:t>
            </a:r>
            <a:r>
              <a:rPr lang="en-US" sz="2400" i="1" dirty="0" err="1">
                <a:solidFill>
                  <a:srgbClr val="000000"/>
                </a:solidFill>
              </a:rPr>
              <a:t>odstranit</a:t>
            </a:r>
            <a:r>
              <a:rPr lang="cs-CZ" sz="2400" i="1" dirty="0">
                <a:solidFill>
                  <a:srgbClr val="000000"/>
                </a:solidFill>
              </a:rPr>
              <a:t>.“</a:t>
            </a:r>
            <a:endParaRPr lang="en-US" sz="2400" i="1" dirty="0">
              <a:solidFill>
                <a:srgbClr val="000000"/>
              </a:solidFill>
            </a:endParaRPr>
          </a:p>
          <a:p>
            <a:pPr indent="-228600">
              <a:lnSpc>
                <a:spcPct val="90000"/>
              </a:lnSpc>
            </a:pPr>
            <a:r>
              <a:rPr lang="en-US" sz="2400" dirty="0" err="1">
                <a:solidFill>
                  <a:srgbClr val="000000"/>
                </a:solidFill>
              </a:rPr>
              <a:t>Podobný</a:t>
            </a:r>
            <a:r>
              <a:rPr lang="en-US" sz="2400" dirty="0">
                <a:solidFill>
                  <a:srgbClr val="000000"/>
                </a:solidFill>
              </a:rPr>
              <a:t> </a:t>
            </a:r>
            <a:r>
              <a:rPr lang="en-US" sz="2400" dirty="0" err="1">
                <a:solidFill>
                  <a:srgbClr val="000000"/>
                </a:solidFill>
              </a:rPr>
              <a:t>zákon</a:t>
            </a:r>
            <a:r>
              <a:rPr lang="en-US" sz="2400" dirty="0">
                <a:solidFill>
                  <a:srgbClr val="000000"/>
                </a:solidFill>
              </a:rPr>
              <a:t> je </a:t>
            </a:r>
            <a:r>
              <a:rPr lang="en-US" sz="2400" dirty="0" err="1">
                <a:solidFill>
                  <a:srgbClr val="000000"/>
                </a:solidFill>
              </a:rPr>
              <a:t>již</a:t>
            </a:r>
            <a:r>
              <a:rPr lang="en-US" sz="2400" dirty="0">
                <a:solidFill>
                  <a:srgbClr val="000000"/>
                </a:solidFill>
              </a:rPr>
              <a:t> v </a:t>
            </a:r>
            <a:r>
              <a:rPr lang="en-US" sz="2400" dirty="0" err="1">
                <a:solidFill>
                  <a:srgbClr val="000000"/>
                </a:solidFill>
              </a:rPr>
              <a:t>současnosti</a:t>
            </a:r>
            <a:r>
              <a:rPr lang="en-US" sz="2400" dirty="0">
                <a:solidFill>
                  <a:srgbClr val="000000"/>
                </a:solidFill>
              </a:rPr>
              <a:t>, </a:t>
            </a:r>
            <a:r>
              <a:rPr lang="en-US" sz="2400" dirty="0" err="1">
                <a:solidFill>
                  <a:srgbClr val="000000"/>
                </a:solidFill>
              </a:rPr>
              <a:t>avšak</a:t>
            </a:r>
            <a:r>
              <a:rPr lang="en-US" sz="2400" dirty="0">
                <a:solidFill>
                  <a:srgbClr val="000000"/>
                </a:solidFill>
              </a:rPr>
              <a:t> v </a:t>
            </a:r>
            <a:r>
              <a:rPr lang="en-US" sz="2400" dirty="0" err="1">
                <a:solidFill>
                  <a:srgbClr val="000000"/>
                </a:solidFill>
              </a:rPr>
              <a:t>praxi</a:t>
            </a:r>
            <a:r>
              <a:rPr lang="en-US" sz="2400" dirty="0">
                <a:solidFill>
                  <a:srgbClr val="000000"/>
                </a:solidFill>
              </a:rPr>
              <a:t> je </a:t>
            </a:r>
            <a:r>
              <a:rPr lang="en-US" sz="2400" dirty="0" err="1">
                <a:solidFill>
                  <a:srgbClr val="000000"/>
                </a:solidFill>
              </a:rPr>
              <a:t>těžko</a:t>
            </a:r>
            <a:r>
              <a:rPr lang="en-US" sz="2400" dirty="0">
                <a:solidFill>
                  <a:srgbClr val="000000"/>
                </a:solidFill>
              </a:rPr>
              <a:t> </a:t>
            </a:r>
            <a:r>
              <a:rPr lang="en-US" sz="2400" dirty="0" err="1">
                <a:solidFill>
                  <a:srgbClr val="000000"/>
                </a:solidFill>
              </a:rPr>
              <a:t>využitelný</a:t>
            </a:r>
            <a:r>
              <a:rPr lang="en-US" sz="2400" dirty="0">
                <a:solidFill>
                  <a:srgbClr val="000000"/>
                </a:solidFill>
              </a:rPr>
              <a:t> a </a:t>
            </a:r>
            <a:r>
              <a:rPr lang="en-US" sz="2400" dirty="0" err="1">
                <a:solidFill>
                  <a:srgbClr val="000000"/>
                </a:solidFill>
              </a:rPr>
              <a:t>problém</a:t>
            </a:r>
            <a:r>
              <a:rPr lang="en-US" sz="2400" dirty="0">
                <a:solidFill>
                  <a:srgbClr val="000000"/>
                </a:solidFill>
              </a:rPr>
              <a:t> </a:t>
            </a:r>
            <a:r>
              <a:rPr lang="en-US" sz="2400" dirty="0" err="1">
                <a:solidFill>
                  <a:srgbClr val="000000"/>
                </a:solidFill>
              </a:rPr>
              <a:t>takřka</a:t>
            </a:r>
            <a:r>
              <a:rPr lang="en-US" sz="2400" dirty="0">
                <a:solidFill>
                  <a:srgbClr val="000000"/>
                </a:solidFill>
              </a:rPr>
              <a:t> </a:t>
            </a:r>
            <a:r>
              <a:rPr lang="en-US" sz="2400" dirty="0" err="1">
                <a:solidFill>
                  <a:srgbClr val="000000"/>
                </a:solidFill>
              </a:rPr>
              <a:t>nijak</a:t>
            </a:r>
            <a:r>
              <a:rPr lang="en-US" sz="2400" dirty="0">
                <a:solidFill>
                  <a:srgbClr val="000000"/>
                </a:solidFill>
              </a:rPr>
              <a:t> </a:t>
            </a:r>
            <a:r>
              <a:rPr lang="en-US" sz="2400" dirty="0" err="1">
                <a:solidFill>
                  <a:srgbClr val="000000"/>
                </a:solidFill>
              </a:rPr>
              <a:t>neřeší</a:t>
            </a:r>
            <a:endParaRPr lang="en-US" sz="2400" dirty="0">
              <a:solidFill>
                <a:srgbClr val="000000"/>
              </a:solidFill>
            </a:endParaRPr>
          </a:p>
        </p:txBody>
      </p:sp>
      <p:sp>
        <p:nvSpPr>
          <p:cNvPr id="15" name="TextovéPole 14">
            <a:extLst>
              <a:ext uri="{FF2B5EF4-FFF2-40B4-BE49-F238E27FC236}">
                <a16:creationId xmlns:a16="http://schemas.microsoft.com/office/drawing/2014/main" xmlns="" id="{2E3628A3-4566-4E4B-8D13-EAD425B02A3B}"/>
              </a:ext>
            </a:extLst>
          </p:cNvPr>
          <p:cNvSpPr txBox="1"/>
          <p:nvPr/>
        </p:nvSpPr>
        <p:spPr>
          <a:xfrm>
            <a:off x="0" y="188640"/>
            <a:ext cx="5375919" cy="323165"/>
          </a:xfrm>
          <a:prstGeom prst="rect">
            <a:avLst/>
          </a:prstGeom>
          <a:noFill/>
        </p:spPr>
        <p:txBody>
          <a:bodyPr wrap="square" rtlCol="0">
            <a:spAutoFit/>
          </a:bodyPr>
          <a:lstStyle/>
          <a:p>
            <a:pPr algn="ctr"/>
            <a:r>
              <a:rPr lang="cs-CZ" sz="1500" b="1" dirty="0"/>
              <a:t>Ministryně životního prostředí Německa </a:t>
            </a:r>
            <a:r>
              <a:rPr lang="cs-CZ" sz="1500" b="1" dirty="0" err="1"/>
              <a:t>Svenja</a:t>
            </a:r>
            <a:r>
              <a:rPr lang="cs-CZ" sz="1500" b="1" dirty="0"/>
              <a:t> Schulze </a:t>
            </a:r>
          </a:p>
        </p:txBody>
      </p:sp>
      <p:sp>
        <p:nvSpPr>
          <p:cNvPr id="7" name="TextovéPole 6"/>
          <p:cNvSpPr txBox="1"/>
          <p:nvPr/>
        </p:nvSpPr>
        <p:spPr>
          <a:xfrm>
            <a:off x="5159896" y="6381328"/>
            <a:ext cx="6620723" cy="215444"/>
          </a:xfrm>
          <a:prstGeom prst="rect">
            <a:avLst/>
          </a:prstGeom>
          <a:noFill/>
        </p:spPr>
        <p:txBody>
          <a:bodyPr wrap="none" rtlCol="0">
            <a:spAutoFit/>
          </a:bodyPr>
          <a:lstStyle/>
          <a:p>
            <a:r>
              <a:rPr lang="cs-CZ" sz="800" dirty="0" smtClean="0">
                <a:hlinkClick r:id="rId4"/>
              </a:rPr>
              <a:t>https://www.welt.de/politik/deutschland/article189694389/Bundesumweltministerin-Lex-Wolf-Schulze-will-Abschussregeln-fuer-Woelfe-definieren.html</a:t>
            </a:r>
            <a:endParaRPr lang="cs-CZ" sz="800" dirty="0"/>
          </a:p>
        </p:txBody>
      </p:sp>
    </p:spTree>
    <p:extLst>
      <p:ext uri="{BB962C8B-B14F-4D97-AF65-F5344CB8AC3E}">
        <p14:creationId xmlns:p14="http://schemas.microsoft.com/office/powerpoint/2010/main" xmlns="" val="26733129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Zástupný obsah 4" descr="Obsah obrázku osoba, žena, interiér, zeď&#10;&#10;Popis byl vytvořen automaticky">
            <a:extLst>
              <a:ext uri="{FF2B5EF4-FFF2-40B4-BE49-F238E27FC236}">
                <a16:creationId xmlns:a16="http://schemas.microsoft.com/office/drawing/2014/main" xmlns="" id="{94A269B8-C6FE-4714-A3A1-CE238718B364}"/>
              </a:ext>
            </a:extLst>
          </p:cNvPr>
          <p:cNvPicPr>
            <a:picLocks noGrp="1" noChangeAspect="1"/>
          </p:cNvPicPr>
          <p:nvPr>
            <p:ph idx="1"/>
          </p:nvPr>
        </p:nvPicPr>
        <p:blipFill rotWithShape="1">
          <a:blip r:embed="rId2" cstate="print">
            <a:alphaModFix/>
            <a:extLst>
              <a:ext uri="{28A0092B-C50C-407E-A947-70E740481C1C}">
                <a14:useLocalDpi xmlns:a14="http://schemas.microsoft.com/office/drawing/2010/main" xmlns="" val="0"/>
              </a:ext>
            </a:extLst>
          </a:blip>
          <a:srcRect l="35128" r="11131" b="2"/>
          <a:stretch/>
        </p:blipFill>
        <p:spPr>
          <a:xfrm>
            <a:off x="20" y="907231"/>
            <a:ext cx="4838021" cy="5063738"/>
          </a:xfrm>
          <a:custGeom>
            <a:avLst/>
            <a:gdLst>
              <a:gd name="connsiteX0" fmla="*/ 2306172 w 4838041"/>
              <a:gd name="connsiteY0" fmla="*/ 0 h 5063738"/>
              <a:gd name="connsiteX1" fmla="*/ 4838041 w 4838041"/>
              <a:gd name="connsiteY1" fmla="*/ 2531869 h 5063738"/>
              <a:gd name="connsiteX2" fmla="*/ 2306172 w 4838041"/>
              <a:gd name="connsiteY2" fmla="*/ 5063738 h 5063738"/>
              <a:gd name="connsiteX3" fmla="*/ 79886 w 4838041"/>
              <a:gd name="connsiteY3" fmla="*/ 3738709 h 5063738"/>
              <a:gd name="connsiteX4" fmla="*/ 0 w 4838041"/>
              <a:gd name="connsiteY4" fmla="*/ 3572876 h 5063738"/>
              <a:gd name="connsiteX5" fmla="*/ 0 w 4838041"/>
              <a:gd name="connsiteY5" fmla="*/ 1490863 h 5063738"/>
              <a:gd name="connsiteX6" fmla="*/ 79886 w 4838041"/>
              <a:gd name="connsiteY6" fmla="*/ 1325030 h 5063738"/>
              <a:gd name="connsiteX7" fmla="*/ 2306172 w 4838041"/>
              <a:gd name="connsiteY7" fmla="*/ 0 h 5063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38041" h="5063738">
                <a:moveTo>
                  <a:pt x="2306172" y="0"/>
                </a:moveTo>
                <a:cubicBezTo>
                  <a:pt x="3704485" y="0"/>
                  <a:pt x="4838041" y="1133556"/>
                  <a:pt x="4838041" y="2531869"/>
                </a:cubicBezTo>
                <a:cubicBezTo>
                  <a:pt x="4838041" y="3930182"/>
                  <a:pt x="3704485" y="5063738"/>
                  <a:pt x="2306172" y="5063738"/>
                </a:cubicBezTo>
                <a:cubicBezTo>
                  <a:pt x="1344832" y="5063738"/>
                  <a:pt x="508631" y="4527956"/>
                  <a:pt x="79886" y="3738709"/>
                </a:cubicBezTo>
                <a:lnTo>
                  <a:pt x="0" y="3572876"/>
                </a:lnTo>
                <a:lnTo>
                  <a:pt x="0" y="1490863"/>
                </a:lnTo>
                <a:lnTo>
                  <a:pt x="79886" y="1325030"/>
                </a:lnTo>
                <a:cubicBezTo>
                  <a:pt x="508631" y="535783"/>
                  <a:pt x="1344832" y="0"/>
                  <a:pt x="2306172" y="0"/>
                </a:cubicBezTo>
                <a:close/>
              </a:path>
            </a:pathLst>
          </a:custGeom>
          <a:effectLst>
            <a:softEdge rad="0"/>
          </a:effectLst>
        </p:spPr>
      </p:pic>
      <p:sp>
        <p:nvSpPr>
          <p:cNvPr id="8" name="Zástupný symbol pro číslo snímku 7">
            <a:extLst>
              <a:ext uri="{FF2B5EF4-FFF2-40B4-BE49-F238E27FC236}">
                <a16:creationId xmlns:a16="http://schemas.microsoft.com/office/drawing/2014/main" xmlns="" id="{C77A3F1F-160F-4E9D-8355-FBAC429919D3}"/>
              </a:ext>
            </a:extLst>
          </p:cNvPr>
          <p:cNvSpPr>
            <a:spLocks noGrp="1"/>
          </p:cNvSpPr>
          <p:nvPr>
            <p:ph type="sldNum" sz="quarter" idx="12"/>
          </p:nvPr>
        </p:nvSpPr>
        <p:spPr>
          <a:xfrm>
            <a:off x="10825930" y="6223702"/>
            <a:ext cx="570728" cy="314067"/>
          </a:xfrm>
        </p:spPr>
        <p:txBody>
          <a:bodyPr vert="horz" lIns="91440" tIns="45720" rIns="91440" bIns="45720" rtlCol="0" anchor="ctr">
            <a:normAutofit/>
          </a:bodyPr>
          <a:lstStyle/>
          <a:p>
            <a:pPr>
              <a:spcAft>
                <a:spcPts val="600"/>
              </a:spcAft>
              <a:defRPr/>
            </a:pPr>
            <a:fld id="{20264769-77EF-4CD0-90DE-F7D7F2D423C4}" type="slidenum">
              <a:rPr lang="en-US" sz="1100">
                <a:solidFill>
                  <a:srgbClr val="898989"/>
                </a:solidFill>
                <a:latin typeface="Calibri" panose="020F0502020204030204"/>
              </a:rPr>
              <a:pPr>
                <a:spcAft>
                  <a:spcPts val="600"/>
                </a:spcAft>
                <a:defRPr/>
              </a:pPr>
              <a:t>18</a:t>
            </a:fld>
            <a:endParaRPr lang="en-US" sz="1100">
              <a:solidFill>
                <a:srgbClr val="898989"/>
              </a:solidFill>
              <a:latin typeface="Calibri" panose="020F0502020204030204"/>
            </a:endParaRPr>
          </a:p>
        </p:txBody>
      </p:sp>
      <p:sp>
        <p:nvSpPr>
          <p:cNvPr id="21" name="Zástupný symbol pro obsah 2">
            <a:extLst>
              <a:ext uri="{FF2B5EF4-FFF2-40B4-BE49-F238E27FC236}">
                <a16:creationId xmlns:a16="http://schemas.microsoft.com/office/drawing/2014/main" xmlns="" id="{89EB12FD-D2FA-43FC-83C7-D0A12DC0F9D2}"/>
              </a:ext>
            </a:extLst>
          </p:cNvPr>
          <p:cNvSpPr txBox="1">
            <a:spLocks/>
          </p:cNvSpPr>
          <p:nvPr/>
        </p:nvSpPr>
        <p:spPr>
          <a:xfrm>
            <a:off x="5375920" y="404664"/>
            <a:ext cx="6336704" cy="5819038"/>
          </a:xfrm>
          <a:prstGeom prst="rect">
            <a:avLst/>
          </a:prstGeom>
        </p:spPr>
        <p:txBody>
          <a:bodyPr vert="horz" lIns="91440" tIns="45720" rIns="91440" bIns="45720" rtlCol="0" anchor="ct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indent="-228600">
              <a:lnSpc>
                <a:spcPct val="90000"/>
              </a:lnSpc>
            </a:pPr>
            <a:r>
              <a:rPr lang="en-US" sz="2400" dirty="0">
                <a:solidFill>
                  <a:srgbClr val="000000"/>
                </a:solidFill>
              </a:rPr>
              <a:t>Na to </a:t>
            </a:r>
            <a:r>
              <a:rPr lang="en-US" sz="2400" dirty="0" err="1">
                <a:solidFill>
                  <a:srgbClr val="000000"/>
                </a:solidFill>
              </a:rPr>
              <a:t>kriticky</a:t>
            </a:r>
            <a:r>
              <a:rPr lang="en-US" sz="2400" dirty="0">
                <a:solidFill>
                  <a:srgbClr val="000000"/>
                </a:solidFill>
              </a:rPr>
              <a:t> </a:t>
            </a:r>
            <a:r>
              <a:rPr lang="en-US" sz="2400" dirty="0" err="1">
                <a:solidFill>
                  <a:srgbClr val="000000"/>
                </a:solidFill>
              </a:rPr>
              <a:t>reagovala</a:t>
            </a:r>
            <a:r>
              <a:rPr lang="en-US" sz="2400" dirty="0">
                <a:solidFill>
                  <a:srgbClr val="000000"/>
                </a:solidFill>
              </a:rPr>
              <a:t> </a:t>
            </a:r>
            <a:r>
              <a:rPr lang="en-US" sz="2400" dirty="0" err="1">
                <a:solidFill>
                  <a:srgbClr val="000000"/>
                </a:solidFill>
              </a:rPr>
              <a:t>spolková</a:t>
            </a:r>
            <a:r>
              <a:rPr lang="en-US" sz="2400" dirty="0">
                <a:solidFill>
                  <a:srgbClr val="000000"/>
                </a:solidFill>
              </a:rPr>
              <a:t> </a:t>
            </a:r>
            <a:r>
              <a:rPr lang="en-US" sz="2400" dirty="0" err="1">
                <a:solidFill>
                  <a:srgbClr val="000000"/>
                </a:solidFill>
              </a:rPr>
              <a:t>ministryně</a:t>
            </a:r>
            <a:r>
              <a:rPr lang="en-US" sz="2400" dirty="0">
                <a:solidFill>
                  <a:srgbClr val="000000"/>
                </a:solidFill>
              </a:rPr>
              <a:t> </a:t>
            </a:r>
            <a:r>
              <a:rPr lang="en-US" sz="2400" dirty="0" err="1">
                <a:solidFill>
                  <a:srgbClr val="000000"/>
                </a:solidFill>
              </a:rPr>
              <a:t>zemědělství</a:t>
            </a:r>
            <a:r>
              <a:rPr lang="en-US" sz="2400" dirty="0">
                <a:solidFill>
                  <a:srgbClr val="000000"/>
                </a:solidFill>
              </a:rPr>
              <a:t> za CDU Julia </a:t>
            </a:r>
            <a:r>
              <a:rPr lang="en-US" sz="2400" dirty="0" err="1">
                <a:solidFill>
                  <a:srgbClr val="000000"/>
                </a:solidFill>
              </a:rPr>
              <a:t>Klöckner</a:t>
            </a:r>
            <a:r>
              <a:rPr lang="cs-CZ" sz="2400" dirty="0">
                <a:solidFill>
                  <a:srgbClr val="000000"/>
                </a:solidFill>
              </a:rPr>
              <a:t>,</a:t>
            </a:r>
            <a:r>
              <a:rPr lang="en-US" sz="2400" dirty="0">
                <a:solidFill>
                  <a:srgbClr val="000000"/>
                </a:solidFill>
              </a:rPr>
              <a:t> </a:t>
            </a:r>
            <a:r>
              <a:rPr lang="en-US" sz="2400" dirty="0" err="1">
                <a:solidFill>
                  <a:srgbClr val="000000"/>
                </a:solidFill>
              </a:rPr>
              <a:t>podle</a:t>
            </a:r>
            <a:r>
              <a:rPr lang="en-US" sz="2400" dirty="0">
                <a:solidFill>
                  <a:srgbClr val="000000"/>
                </a:solidFill>
              </a:rPr>
              <a:t> </a:t>
            </a:r>
            <a:r>
              <a:rPr lang="en-US" sz="2400" dirty="0" err="1">
                <a:solidFill>
                  <a:srgbClr val="000000"/>
                </a:solidFill>
              </a:rPr>
              <a:t>které</a:t>
            </a:r>
            <a:r>
              <a:rPr lang="en-US" sz="2400" dirty="0">
                <a:solidFill>
                  <a:srgbClr val="000000"/>
                </a:solidFill>
              </a:rPr>
              <a:t> </a:t>
            </a:r>
            <a:r>
              <a:rPr lang="en-US" sz="2400" dirty="0" err="1">
                <a:solidFill>
                  <a:srgbClr val="000000"/>
                </a:solidFill>
              </a:rPr>
              <a:t>takový</a:t>
            </a:r>
            <a:r>
              <a:rPr lang="en-US" sz="2400" dirty="0">
                <a:solidFill>
                  <a:srgbClr val="000000"/>
                </a:solidFill>
              </a:rPr>
              <a:t> </a:t>
            </a:r>
            <a:r>
              <a:rPr lang="en-US" sz="2400" dirty="0" err="1">
                <a:solidFill>
                  <a:srgbClr val="000000"/>
                </a:solidFill>
              </a:rPr>
              <a:t>plán</a:t>
            </a:r>
            <a:r>
              <a:rPr lang="en-US" sz="2400" dirty="0">
                <a:solidFill>
                  <a:srgbClr val="000000"/>
                </a:solidFill>
              </a:rPr>
              <a:t> </a:t>
            </a:r>
            <a:r>
              <a:rPr lang="cs-CZ" sz="2400" dirty="0">
                <a:solidFill>
                  <a:srgbClr val="000000"/>
                </a:solidFill>
              </a:rPr>
              <a:t>nestačí a je takřka nic neřešící</a:t>
            </a:r>
          </a:p>
          <a:p>
            <a:pPr marL="114300" indent="0">
              <a:lnSpc>
                <a:spcPct val="90000"/>
              </a:lnSpc>
              <a:buNone/>
            </a:pPr>
            <a:endParaRPr lang="en-US" sz="2400" dirty="0">
              <a:solidFill>
                <a:srgbClr val="000000"/>
              </a:solidFill>
            </a:endParaRPr>
          </a:p>
          <a:p>
            <a:pPr indent="-228600">
              <a:lnSpc>
                <a:spcPct val="90000"/>
              </a:lnSpc>
            </a:pPr>
            <a:r>
              <a:rPr lang="en-US" sz="2400" i="1" dirty="0">
                <a:solidFill>
                  <a:srgbClr val="000000"/>
                </a:solidFill>
              </a:rPr>
              <a:t>„</a:t>
            </a:r>
            <a:r>
              <a:rPr lang="en-US" sz="2400" i="1" dirty="0" err="1">
                <a:solidFill>
                  <a:srgbClr val="000000"/>
                </a:solidFill>
              </a:rPr>
              <a:t>Vlk</a:t>
            </a:r>
            <a:r>
              <a:rPr lang="en-US" sz="2400" i="1" dirty="0">
                <a:solidFill>
                  <a:srgbClr val="000000"/>
                </a:solidFill>
              </a:rPr>
              <a:t> </a:t>
            </a:r>
            <a:r>
              <a:rPr lang="en-US" sz="2400" i="1" dirty="0" err="1">
                <a:solidFill>
                  <a:srgbClr val="000000"/>
                </a:solidFill>
              </a:rPr>
              <a:t>nemá</a:t>
            </a:r>
            <a:r>
              <a:rPr lang="en-US" sz="2400" i="1" dirty="0">
                <a:solidFill>
                  <a:srgbClr val="000000"/>
                </a:solidFill>
              </a:rPr>
              <a:t> </a:t>
            </a:r>
            <a:r>
              <a:rPr lang="en-US" sz="2400" i="1" dirty="0" err="1">
                <a:solidFill>
                  <a:srgbClr val="000000"/>
                </a:solidFill>
              </a:rPr>
              <a:t>žádné</a:t>
            </a:r>
            <a:r>
              <a:rPr lang="en-US" sz="2400" i="1" dirty="0">
                <a:solidFill>
                  <a:srgbClr val="000000"/>
                </a:solidFill>
              </a:rPr>
              <a:t> </a:t>
            </a:r>
            <a:r>
              <a:rPr lang="en-US" sz="2400" i="1" dirty="0" err="1">
                <a:solidFill>
                  <a:srgbClr val="000000"/>
                </a:solidFill>
              </a:rPr>
              <a:t>přirozené</a:t>
            </a:r>
            <a:r>
              <a:rPr lang="en-US" sz="2400" i="1" dirty="0">
                <a:solidFill>
                  <a:srgbClr val="000000"/>
                </a:solidFill>
              </a:rPr>
              <a:t> </a:t>
            </a:r>
            <a:r>
              <a:rPr lang="en-US" sz="2400" i="1" dirty="0" err="1">
                <a:solidFill>
                  <a:srgbClr val="000000"/>
                </a:solidFill>
              </a:rPr>
              <a:t>nepřátele</a:t>
            </a:r>
            <a:r>
              <a:rPr lang="en-US" sz="2400" i="1" dirty="0">
                <a:solidFill>
                  <a:srgbClr val="000000"/>
                </a:solidFill>
              </a:rPr>
              <a:t>, </a:t>
            </a:r>
            <a:r>
              <a:rPr lang="en-US" sz="2400" i="1" dirty="0" err="1">
                <a:solidFill>
                  <a:srgbClr val="000000"/>
                </a:solidFill>
              </a:rPr>
              <a:t>každé</a:t>
            </a:r>
            <a:r>
              <a:rPr lang="en-US" sz="2400" i="1" dirty="0">
                <a:solidFill>
                  <a:srgbClr val="000000"/>
                </a:solidFill>
              </a:rPr>
              <a:t> </a:t>
            </a:r>
            <a:r>
              <a:rPr lang="en-US" sz="2400" i="1" dirty="0" err="1">
                <a:solidFill>
                  <a:srgbClr val="000000"/>
                </a:solidFill>
              </a:rPr>
              <a:t>tři</a:t>
            </a:r>
            <a:r>
              <a:rPr lang="en-US" sz="2400" i="1" dirty="0">
                <a:solidFill>
                  <a:srgbClr val="000000"/>
                </a:solidFill>
              </a:rPr>
              <a:t> </a:t>
            </a:r>
            <a:r>
              <a:rPr lang="en-US" sz="2400" i="1" dirty="0" err="1">
                <a:solidFill>
                  <a:srgbClr val="000000"/>
                </a:solidFill>
              </a:rPr>
              <a:t>až</a:t>
            </a:r>
            <a:r>
              <a:rPr lang="en-US" sz="2400" i="1" dirty="0">
                <a:solidFill>
                  <a:srgbClr val="000000"/>
                </a:solidFill>
              </a:rPr>
              <a:t> </a:t>
            </a:r>
            <a:r>
              <a:rPr lang="en-US" sz="2400" i="1" dirty="0" err="1">
                <a:solidFill>
                  <a:srgbClr val="000000"/>
                </a:solidFill>
              </a:rPr>
              <a:t>čtyři</a:t>
            </a:r>
            <a:r>
              <a:rPr lang="en-US" sz="2400" i="1" dirty="0">
                <a:solidFill>
                  <a:srgbClr val="000000"/>
                </a:solidFill>
              </a:rPr>
              <a:t> </a:t>
            </a:r>
            <a:r>
              <a:rPr lang="en-US" sz="2400" i="1" dirty="0" err="1">
                <a:solidFill>
                  <a:srgbClr val="000000"/>
                </a:solidFill>
              </a:rPr>
              <a:t>roky</a:t>
            </a:r>
            <a:r>
              <a:rPr lang="en-US" sz="2400" i="1" dirty="0">
                <a:solidFill>
                  <a:srgbClr val="000000"/>
                </a:solidFill>
              </a:rPr>
              <a:t> </a:t>
            </a:r>
            <a:r>
              <a:rPr lang="en-US" sz="2400" i="1" dirty="0" err="1">
                <a:solidFill>
                  <a:srgbClr val="000000"/>
                </a:solidFill>
              </a:rPr>
              <a:t>zdvojnásobuje</a:t>
            </a:r>
            <a:r>
              <a:rPr lang="en-US" sz="2400" i="1" dirty="0">
                <a:solidFill>
                  <a:srgbClr val="000000"/>
                </a:solidFill>
              </a:rPr>
              <a:t> </a:t>
            </a:r>
            <a:r>
              <a:rPr lang="en-US" sz="2400" i="1" dirty="0" err="1">
                <a:solidFill>
                  <a:srgbClr val="000000"/>
                </a:solidFill>
              </a:rPr>
              <a:t>své</a:t>
            </a:r>
            <a:r>
              <a:rPr lang="en-US" sz="2400" i="1" dirty="0">
                <a:solidFill>
                  <a:srgbClr val="000000"/>
                </a:solidFill>
              </a:rPr>
              <a:t> </a:t>
            </a:r>
            <a:r>
              <a:rPr lang="en-US" sz="2400" i="1" dirty="0" err="1">
                <a:solidFill>
                  <a:srgbClr val="000000"/>
                </a:solidFill>
              </a:rPr>
              <a:t>počty</a:t>
            </a:r>
            <a:r>
              <a:rPr lang="en-US" sz="2400" i="1" dirty="0">
                <a:solidFill>
                  <a:srgbClr val="000000"/>
                </a:solidFill>
              </a:rPr>
              <a:t>. </a:t>
            </a:r>
            <a:r>
              <a:rPr lang="en-US" sz="2400" i="1" dirty="0" err="1">
                <a:solidFill>
                  <a:srgbClr val="000000"/>
                </a:solidFill>
              </a:rPr>
              <a:t>Lidé</a:t>
            </a:r>
            <a:r>
              <a:rPr lang="en-US" sz="2400" i="1" dirty="0">
                <a:solidFill>
                  <a:srgbClr val="000000"/>
                </a:solidFill>
              </a:rPr>
              <a:t> </a:t>
            </a:r>
            <a:r>
              <a:rPr lang="en-US" sz="2400" i="1" dirty="0" err="1">
                <a:solidFill>
                  <a:srgbClr val="000000"/>
                </a:solidFill>
              </a:rPr>
              <a:t>ve</a:t>
            </a:r>
            <a:r>
              <a:rPr lang="en-US" sz="2400" i="1" dirty="0">
                <a:solidFill>
                  <a:srgbClr val="000000"/>
                </a:solidFill>
              </a:rPr>
              <a:t> </a:t>
            </a:r>
            <a:r>
              <a:rPr lang="en-US" sz="2400" i="1" dirty="0" err="1">
                <a:solidFill>
                  <a:srgbClr val="000000"/>
                </a:solidFill>
              </a:rPr>
              <a:t>venkovských</a:t>
            </a:r>
            <a:r>
              <a:rPr lang="en-US" sz="2400" i="1" dirty="0">
                <a:solidFill>
                  <a:srgbClr val="000000"/>
                </a:solidFill>
              </a:rPr>
              <a:t> </a:t>
            </a:r>
            <a:r>
              <a:rPr lang="en-US" sz="2400" i="1" dirty="0" err="1">
                <a:solidFill>
                  <a:srgbClr val="000000"/>
                </a:solidFill>
              </a:rPr>
              <a:t>oblastech</a:t>
            </a:r>
            <a:r>
              <a:rPr lang="en-US" sz="2400" i="1" dirty="0">
                <a:solidFill>
                  <a:srgbClr val="000000"/>
                </a:solidFill>
              </a:rPr>
              <a:t> se </a:t>
            </a:r>
            <a:r>
              <a:rPr lang="en-US" sz="2400" i="1" dirty="0" err="1">
                <a:solidFill>
                  <a:srgbClr val="000000"/>
                </a:solidFill>
              </a:rPr>
              <a:t>cítí</a:t>
            </a:r>
            <a:r>
              <a:rPr lang="en-US" sz="2400" i="1" dirty="0">
                <a:solidFill>
                  <a:srgbClr val="000000"/>
                </a:solidFill>
              </a:rPr>
              <a:t> </a:t>
            </a:r>
            <a:r>
              <a:rPr lang="en-US" sz="2400" i="1" dirty="0" err="1">
                <a:solidFill>
                  <a:srgbClr val="000000"/>
                </a:solidFill>
              </a:rPr>
              <a:t>nejistí</a:t>
            </a:r>
            <a:r>
              <a:rPr lang="en-US" sz="2400" i="1" dirty="0">
                <a:solidFill>
                  <a:srgbClr val="000000"/>
                </a:solidFill>
              </a:rPr>
              <a:t>. </a:t>
            </a:r>
            <a:r>
              <a:rPr lang="cs-CZ" sz="2400" i="1" dirty="0">
                <a:solidFill>
                  <a:srgbClr val="000000"/>
                </a:solidFill>
              </a:rPr>
              <a:t>Ovce</a:t>
            </a:r>
            <a:r>
              <a:rPr lang="en-US" sz="2400" i="1" dirty="0">
                <a:solidFill>
                  <a:srgbClr val="000000"/>
                </a:solidFill>
              </a:rPr>
              <a:t> </a:t>
            </a:r>
            <a:r>
              <a:rPr lang="en-US" sz="2400" i="1" dirty="0" err="1">
                <a:solidFill>
                  <a:srgbClr val="000000"/>
                </a:solidFill>
              </a:rPr>
              <a:t>jsou</a:t>
            </a:r>
            <a:r>
              <a:rPr lang="en-US" sz="2400" i="1" dirty="0">
                <a:solidFill>
                  <a:srgbClr val="000000"/>
                </a:solidFill>
              </a:rPr>
              <a:t>, </a:t>
            </a:r>
            <a:r>
              <a:rPr lang="en-US" sz="2400" i="1" dirty="0" err="1">
                <a:solidFill>
                  <a:srgbClr val="000000"/>
                </a:solidFill>
              </a:rPr>
              <a:t>navzdory</a:t>
            </a:r>
            <a:r>
              <a:rPr lang="en-US" sz="2400" i="1" dirty="0">
                <a:solidFill>
                  <a:srgbClr val="000000"/>
                </a:solidFill>
              </a:rPr>
              <a:t> </a:t>
            </a:r>
            <a:r>
              <a:rPr lang="en-US" sz="2400" i="1" dirty="0" err="1">
                <a:solidFill>
                  <a:srgbClr val="000000"/>
                </a:solidFill>
              </a:rPr>
              <a:t>nejlepším</a:t>
            </a:r>
            <a:r>
              <a:rPr lang="en-US" sz="2400" i="1" dirty="0">
                <a:solidFill>
                  <a:srgbClr val="000000"/>
                </a:solidFill>
              </a:rPr>
              <a:t> </a:t>
            </a:r>
            <a:r>
              <a:rPr lang="en-US" sz="2400" i="1" dirty="0" err="1">
                <a:solidFill>
                  <a:srgbClr val="000000"/>
                </a:solidFill>
              </a:rPr>
              <a:t>možným</a:t>
            </a:r>
            <a:r>
              <a:rPr lang="en-US" sz="2400" i="1" dirty="0">
                <a:solidFill>
                  <a:srgbClr val="000000"/>
                </a:solidFill>
              </a:rPr>
              <a:t> </a:t>
            </a:r>
            <a:r>
              <a:rPr lang="en-US" sz="2400" i="1" dirty="0" err="1">
                <a:solidFill>
                  <a:srgbClr val="000000"/>
                </a:solidFill>
              </a:rPr>
              <a:t>opatřením</a:t>
            </a:r>
            <a:r>
              <a:rPr lang="en-US" sz="2400" i="1" dirty="0">
                <a:solidFill>
                  <a:srgbClr val="000000"/>
                </a:solidFill>
              </a:rPr>
              <a:t> </a:t>
            </a:r>
            <a:r>
              <a:rPr lang="en-US" sz="2400" i="1" dirty="0" err="1">
                <a:solidFill>
                  <a:srgbClr val="000000"/>
                </a:solidFill>
              </a:rPr>
              <a:t>na</a:t>
            </a:r>
            <a:r>
              <a:rPr lang="en-US" sz="2400" i="1" dirty="0">
                <a:solidFill>
                  <a:srgbClr val="000000"/>
                </a:solidFill>
              </a:rPr>
              <a:t> </a:t>
            </a:r>
            <a:r>
              <a:rPr lang="en-US" sz="2400" i="1" dirty="0" err="1">
                <a:solidFill>
                  <a:srgbClr val="000000"/>
                </a:solidFill>
              </a:rPr>
              <a:t>ochranu</a:t>
            </a:r>
            <a:r>
              <a:rPr lang="en-US" sz="2400" i="1" dirty="0">
                <a:solidFill>
                  <a:srgbClr val="000000"/>
                </a:solidFill>
              </a:rPr>
              <a:t> </a:t>
            </a:r>
            <a:r>
              <a:rPr lang="en-US" sz="2400" i="1" dirty="0" err="1">
                <a:solidFill>
                  <a:srgbClr val="000000"/>
                </a:solidFill>
              </a:rPr>
              <a:t>stáda</a:t>
            </a:r>
            <a:r>
              <a:rPr lang="en-US" sz="2400" i="1" dirty="0">
                <a:solidFill>
                  <a:srgbClr val="000000"/>
                </a:solidFill>
              </a:rPr>
              <a:t>, </a:t>
            </a:r>
            <a:r>
              <a:rPr lang="en-US" sz="2400" i="1" dirty="0" err="1">
                <a:solidFill>
                  <a:srgbClr val="000000"/>
                </a:solidFill>
              </a:rPr>
              <a:t>zabíjena</a:t>
            </a:r>
            <a:r>
              <a:rPr lang="en-US" sz="2400" i="1" dirty="0">
                <a:solidFill>
                  <a:srgbClr val="000000"/>
                </a:solidFill>
              </a:rPr>
              <a:t> </a:t>
            </a:r>
            <a:r>
              <a:rPr lang="en-US" sz="2400" i="1" dirty="0" err="1">
                <a:solidFill>
                  <a:srgbClr val="000000"/>
                </a:solidFill>
              </a:rPr>
              <a:t>rostoucím</a:t>
            </a:r>
            <a:r>
              <a:rPr lang="en-US" sz="2400" i="1" dirty="0">
                <a:solidFill>
                  <a:srgbClr val="000000"/>
                </a:solidFill>
              </a:rPr>
              <a:t> </a:t>
            </a:r>
            <a:r>
              <a:rPr lang="en-US" sz="2400" i="1" dirty="0" err="1">
                <a:solidFill>
                  <a:srgbClr val="000000"/>
                </a:solidFill>
              </a:rPr>
              <a:t>počtem</a:t>
            </a:r>
            <a:r>
              <a:rPr lang="en-US" sz="2400" i="1" dirty="0">
                <a:solidFill>
                  <a:srgbClr val="000000"/>
                </a:solidFill>
              </a:rPr>
              <a:t> </a:t>
            </a:r>
            <a:r>
              <a:rPr lang="en-US" sz="2400" i="1" dirty="0" err="1">
                <a:solidFill>
                  <a:srgbClr val="000000"/>
                </a:solidFill>
              </a:rPr>
              <a:t>vlků</a:t>
            </a:r>
            <a:r>
              <a:rPr lang="en-US" sz="2400" i="1" dirty="0">
                <a:solidFill>
                  <a:srgbClr val="000000"/>
                </a:solidFill>
              </a:rPr>
              <a:t>, </a:t>
            </a:r>
            <a:r>
              <a:rPr lang="en-US" sz="2400" i="1" dirty="0" err="1">
                <a:solidFill>
                  <a:srgbClr val="000000"/>
                </a:solidFill>
              </a:rPr>
              <a:t>stejně</a:t>
            </a:r>
            <a:r>
              <a:rPr lang="en-US" sz="2400" i="1" dirty="0">
                <a:solidFill>
                  <a:srgbClr val="000000"/>
                </a:solidFill>
              </a:rPr>
              <a:t> </a:t>
            </a:r>
            <a:r>
              <a:rPr lang="en-US" sz="2400" i="1" dirty="0" err="1">
                <a:solidFill>
                  <a:srgbClr val="000000"/>
                </a:solidFill>
              </a:rPr>
              <a:t>jako</a:t>
            </a:r>
            <a:r>
              <a:rPr lang="en-US" sz="2400" i="1" dirty="0">
                <a:solidFill>
                  <a:srgbClr val="000000"/>
                </a:solidFill>
              </a:rPr>
              <a:t> </a:t>
            </a:r>
            <a:r>
              <a:rPr lang="en-US" sz="2400" i="1" dirty="0" err="1">
                <a:solidFill>
                  <a:srgbClr val="000000"/>
                </a:solidFill>
              </a:rPr>
              <a:t>kozy</a:t>
            </a:r>
            <a:r>
              <a:rPr lang="en-US" sz="2400" i="1" dirty="0">
                <a:solidFill>
                  <a:srgbClr val="000000"/>
                </a:solidFill>
              </a:rPr>
              <a:t>, </a:t>
            </a:r>
            <a:r>
              <a:rPr lang="en-US" sz="2400" i="1" dirty="0" err="1">
                <a:solidFill>
                  <a:srgbClr val="000000"/>
                </a:solidFill>
              </a:rPr>
              <a:t>skot</a:t>
            </a:r>
            <a:r>
              <a:rPr lang="en-US" sz="2400" i="1" dirty="0">
                <a:solidFill>
                  <a:srgbClr val="000000"/>
                </a:solidFill>
              </a:rPr>
              <a:t>, </a:t>
            </a:r>
            <a:r>
              <a:rPr lang="en-US" sz="2400" i="1" dirty="0" err="1">
                <a:solidFill>
                  <a:srgbClr val="000000"/>
                </a:solidFill>
              </a:rPr>
              <a:t>koně</a:t>
            </a:r>
            <a:r>
              <a:rPr lang="en-US" sz="2400" i="1" dirty="0">
                <a:solidFill>
                  <a:srgbClr val="000000"/>
                </a:solidFill>
              </a:rPr>
              <a:t> a psi.“</a:t>
            </a:r>
          </a:p>
          <a:p>
            <a:pPr indent="-228600">
              <a:lnSpc>
                <a:spcPct val="90000"/>
              </a:lnSpc>
            </a:pPr>
            <a:endParaRPr lang="en-US" sz="2400" dirty="0">
              <a:solidFill>
                <a:srgbClr val="000000"/>
              </a:solidFill>
            </a:endParaRPr>
          </a:p>
        </p:txBody>
      </p:sp>
      <p:sp>
        <p:nvSpPr>
          <p:cNvPr id="22" name="TextovéPole 21">
            <a:extLst>
              <a:ext uri="{FF2B5EF4-FFF2-40B4-BE49-F238E27FC236}">
                <a16:creationId xmlns:a16="http://schemas.microsoft.com/office/drawing/2014/main" xmlns="" id="{1437538D-924F-46A3-9825-90FD7380329F}"/>
              </a:ext>
            </a:extLst>
          </p:cNvPr>
          <p:cNvSpPr txBox="1"/>
          <p:nvPr/>
        </p:nvSpPr>
        <p:spPr>
          <a:xfrm>
            <a:off x="0" y="188640"/>
            <a:ext cx="5375919" cy="323165"/>
          </a:xfrm>
          <a:prstGeom prst="rect">
            <a:avLst/>
          </a:prstGeom>
          <a:noFill/>
        </p:spPr>
        <p:txBody>
          <a:bodyPr wrap="square" rtlCol="0">
            <a:spAutoFit/>
          </a:bodyPr>
          <a:lstStyle/>
          <a:p>
            <a:pPr algn="ctr"/>
            <a:r>
              <a:rPr lang="cs-CZ" sz="1500" b="1" dirty="0"/>
              <a:t>Ministryně zemědělství Německa Julia </a:t>
            </a:r>
            <a:r>
              <a:rPr lang="cs-CZ" sz="1500" b="1" dirty="0" err="1"/>
              <a:t>Klöckner</a:t>
            </a:r>
            <a:endParaRPr lang="cs-CZ" sz="1500" b="1" dirty="0"/>
          </a:p>
        </p:txBody>
      </p:sp>
      <p:sp>
        <p:nvSpPr>
          <p:cNvPr id="13" name="Obdélník 12">
            <a:extLst>
              <a:ext uri="{FF2B5EF4-FFF2-40B4-BE49-F238E27FC236}">
                <a16:creationId xmlns:a16="http://schemas.microsoft.com/office/drawing/2014/main" xmlns="" id="{B2750B5B-AEF5-4334-9DDA-8F63285D1A82}"/>
              </a:ext>
            </a:extLst>
          </p:cNvPr>
          <p:cNvSpPr/>
          <p:nvPr/>
        </p:nvSpPr>
        <p:spPr>
          <a:xfrm>
            <a:off x="-96688" y="6561527"/>
            <a:ext cx="6096000" cy="200055"/>
          </a:xfrm>
          <a:prstGeom prst="rect">
            <a:avLst/>
          </a:prstGeom>
        </p:spPr>
        <p:txBody>
          <a:bodyPr>
            <a:spAutoFit/>
          </a:bodyPr>
          <a:lstStyle/>
          <a:p>
            <a:r>
              <a:rPr lang="cs-CZ" sz="700" dirty="0"/>
              <a:t> Zdroj obrázku: https://blickinsland.at/julia-kloeckner-wird-deutsche-agrarministerin/</a:t>
            </a:r>
          </a:p>
        </p:txBody>
      </p:sp>
      <p:sp>
        <p:nvSpPr>
          <p:cNvPr id="10" name="TextovéPole 9"/>
          <p:cNvSpPr txBox="1"/>
          <p:nvPr/>
        </p:nvSpPr>
        <p:spPr>
          <a:xfrm>
            <a:off x="5723603" y="5423118"/>
            <a:ext cx="6256393" cy="646331"/>
          </a:xfrm>
          <a:prstGeom prst="rect">
            <a:avLst/>
          </a:prstGeom>
          <a:noFill/>
        </p:spPr>
        <p:txBody>
          <a:bodyPr wrap="none" rtlCol="0">
            <a:spAutoFit/>
          </a:bodyPr>
          <a:lstStyle/>
          <a:p>
            <a:r>
              <a:rPr lang="cs-CZ" dirty="0">
                <a:solidFill>
                  <a:srgbClr val="FF0000"/>
                </a:solidFill>
              </a:rPr>
              <a:t>(Poslední údaje dle DBBW –&gt; počet útoků v Německu meziročně </a:t>
            </a:r>
          </a:p>
          <a:p>
            <a:r>
              <a:rPr lang="cs-CZ" dirty="0">
                <a:solidFill>
                  <a:srgbClr val="FF0000"/>
                </a:solidFill>
              </a:rPr>
              <a:t>stoupnul o 66 %, počet zabitých zvířat o 55 %)</a:t>
            </a:r>
          </a:p>
        </p:txBody>
      </p:sp>
      <p:sp>
        <p:nvSpPr>
          <p:cNvPr id="9" name="TextovéPole 8"/>
          <p:cNvSpPr txBox="1"/>
          <p:nvPr/>
        </p:nvSpPr>
        <p:spPr>
          <a:xfrm>
            <a:off x="4727848" y="6488668"/>
            <a:ext cx="5708614" cy="338554"/>
          </a:xfrm>
          <a:prstGeom prst="rect">
            <a:avLst/>
          </a:prstGeom>
          <a:noFill/>
        </p:spPr>
        <p:txBody>
          <a:bodyPr wrap="none" rtlCol="0">
            <a:spAutoFit/>
          </a:bodyPr>
          <a:lstStyle/>
          <a:p>
            <a:r>
              <a:rPr lang="cs-CZ" sz="800" dirty="0" smtClean="0">
                <a:hlinkClick r:id="rId3"/>
              </a:rPr>
              <a:t>https://www.topagrar.com/management-und-politik/news/kloeckner-will-wolfsbestand-vorbeugend-kontrollieren-10372728.html</a:t>
            </a:r>
            <a:r>
              <a:rPr lang="cs-CZ" sz="800" dirty="0" smtClean="0">
                <a:hlinkClick r:id="rId3"/>
              </a:rPr>
              <a:t>?</a:t>
            </a:r>
            <a:endParaRPr lang="cs-CZ" sz="800" dirty="0" smtClean="0"/>
          </a:p>
          <a:p>
            <a:r>
              <a:rPr lang="cs-CZ" sz="800" dirty="0" smtClean="0">
                <a:hlinkClick r:id="rId4"/>
              </a:rPr>
              <a:t>https://www.dbb-wolf.de</a:t>
            </a:r>
            <a:endParaRPr lang="cs-CZ" sz="800" dirty="0"/>
          </a:p>
        </p:txBody>
      </p:sp>
    </p:spTree>
    <p:extLst>
      <p:ext uri="{BB962C8B-B14F-4D97-AF65-F5344CB8AC3E}">
        <p14:creationId xmlns:p14="http://schemas.microsoft.com/office/powerpoint/2010/main" xmlns="" val="13577894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Zástupný obsah 7">
            <a:extLst>
              <a:ext uri="{FF2B5EF4-FFF2-40B4-BE49-F238E27FC236}">
                <a16:creationId xmlns:a16="http://schemas.microsoft.com/office/drawing/2014/main" xmlns="" id="{42DA292D-2EDE-4C40-B2C6-EB1329B143C7}"/>
              </a:ext>
            </a:extLst>
          </p:cNvPr>
          <p:cNvPicPr>
            <a:picLocks noChangeAspect="1"/>
          </p:cNvPicPr>
          <p:nvPr/>
        </p:nvPicPr>
        <p:blipFill rotWithShape="1">
          <a:blip r:embed="rId2" cstate="print">
            <a:alphaModFix/>
            <a:extLst>
              <a:ext uri="{28A0092B-C50C-407E-A947-70E740481C1C}">
                <a14:useLocalDpi xmlns:a14="http://schemas.microsoft.com/office/drawing/2010/main" xmlns="" val="0"/>
              </a:ext>
            </a:extLst>
          </a:blip>
          <a:srcRect r="16064" b="-3"/>
          <a:stretch/>
        </p:blipFill>
        <p:spPr>
          <a:xfrm>
            <a:off x="20" y="907231"/>
            <a:ext cx="4838021" cy="5063738"/>
          </a:xfrm>
          <a:custGeom>
            <a:avLst/>
            <a:gdLst>
              <a:gd name="connsiteX0" fmla="*/ 2306172 w 4838041"/>
              <a:gd name="connsiteY0" fmla="*/ 0 h 5063738"/>
              <a:gd name="connsiteX1" fmla="*/ 4838041 w 4838041"/>
              <a:gd name="connsiteY1" fmla="*/ 2531869 h 5063738"/>
              <a:gd name="connsiteX2" fmla="*/ 2306172 w 4838041"/>
              <a:gd name="connsiteY2" fmla="*/ 5063738 h 5063738"/>
              <a:gd name="connsiteX3" fmla="*/ 79886 w 4838041"/>
              <a:gd name="connsiteY3" fmla="*/ 3738709 h 5063738"/>
              <a:gd name="connsiteX4" fmla="*/ 0 w 4838041"/>
              <a:gd name="connsiteY4" fmla="*/ 3572876 h 5063738"/>
              <a:gd name="connsiteX5" fmla="*/ 0 w 4838041"/>
              <a:gd name="connsiteY5" fmla="*/ 1490863 h 5063738"/>
              <a:gd name="connsiteX6" fmla="*/ 79886 w 4838041"/>
              <a:gd name="connsiteY6" fmla="*/ 1325030 h 5063738"/>
              <a:gd name="connsiteX7" fmla="*/ 2306172 w 4838041"/>
              <a:gd name="connsiteY7" fmla="*/ 0 h 5063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38041" h="5063738">
                <a:moveTo>
                  <a:pt x="2306172" y="0"/>
                </a:moveTo>
                <a:cubicBezTo>
                  <a:pt x="3704485" y="0"/>
                  <a:pt x="4838041" y="1133556"/>
                  <a:pt x="4838041" y="2531869"/>
                </a:cubicBezTo>
                <a:cubicBezTo>
                  <a:pt x="4838041" y="3930182"/>
                  <a:pt x="3704485" y="5063738"/>
                  <a:pt x="2306172" y="5063738"/>
                </a:cubicBezTo>
                <a:cubicBezTo>
                  <a:pt x="1344832" y="5063738"/>
                  <a:pt x="508631" y="4527956"/>
                  <a:pt x="79886" y="3738709"/>
                </a:cubicBezTo>
                <a:lnTo>
                  <a:pt x="0" y="3572876"/>
                </a:lnTo>
                <a:lnTo>
                  <a:pt x="0" y="1490863"/>
                </a:lnTo>
                <a:lnTo>
                  <a:pt x="79886" y="1325030"/>
                </a:lnTo>
                <a:cubicBezTo>
                  <a:pt x="508631" y="535783"/>
                  <a:pt x="1344832" y="0"/>
                  <a:pt x="2306172" y="0"/>
                </a:cubicBezTo>
                <a:close/>
              </a:path>
            </a:pathLst>
          </a:custGeom>
          <a:effectLst>
            <a:softEdge rad="0"/>
          </a:effectLst>
        </p:spPr>
      </p:pic>
      <p:sp>
        <p:nvSpPr>
          <p:cNvPr id="13" name="Content Placeholder 12">
            <a:extLst>
              <a:ext uri="{FF2B5EF4-FFF2-40B4-BE49-F238E27FC236}">
                <a16:creationId xmlns:a16="http://schemas.microsoft.com/office/drawing/2014/main" xmlns="" id="{F14C43E4-190A-4216-9592-5791C68C2A64}"/>
              </a:ext>
            </a:extLst>
          </p:cNvPr>
          <p:cNvSpPr>
            <a:spLocks noGrp="1"/>
          </p:cNvSpPr>
          <p:nvPr>
            <p:ph idx="1"/>
          </p:nvPr>
        </p:nvSpPr>
        <p:spPr>
          <a:xfrm>
            <a:off x="5735960" y="469490"/>
            <a:ext cx="6096000" cy="5754212"/>
          </a:xfrm>
        </p:spPr>
        <p:txBody>
          <a:bodyPr anchor="ctr">
            <a:normAutofit/>
          </a:bodyPr>
          <a:lstStyle/>
          <a:p>
            <a:r>
              <a:rPr lang="en-US" sz="2100" dirty="0" err="1">
                <a:solidFill>
                  <a:srgbClr val="000000"/>
                </a:solidFill>
              </a:rPr>
              <a:t>Místopředsed</a:t>
            </a:r>
            <a:r>
              <a:rPr lang="cs-CZ" sz="2100" dirty="0" err="1">
                <a:solidFill>
                  <a:srgbClr val="000000"/>
                </a:solidFill>
              </a:rPr>
              <a:t>kyně</a:t>
            </a:r>
            <a:r>
              <a:rPr lang="cs-CZ" sz="2100" dirty="0">
                <a:solidFill>
                  <a:srgbClr val="000000"/>
                </a:solidFill>
              </a:rPr>
              <a:t> </a:t>
            </a:r>
            <a:r>
              <a:rPr lang="en-US" sz="2100" dirty="0" err="1">
                <a:solidFill>
                  <a:srgbClr val="000000"/>
                </a:solidFill>
              </a:rPr>
              <a:t>parlamentní</a:t>
            </a:r>
            <a:r>
              <a:rPr lang="en-US" sz="2100" dirty="0">
                <a:solidFill>
                  <a:srgbClr val="000000"/>
                </a:solidFill>
              </a:rPr>
              <a:t> </a:t>
            </a:r>
            <a:r>
              <a:rPr lang="en-US" sz="2100" dirty="0" err="1">
                <a:solidFill>
                  <a:srgbClr val="000000"/>
                </a:solidFill>
              </a:rPr>
              <a:t>skupiny</a:t>
            </a:r>
            <a:r>
              <a:rPr lang="en-US" sz="2100" dirty="0">
                <a:solidFill>
                  <a:srgbClr val="000000"/>
                </a:solidFill>
              </a:rPr>
              <a:t> CDU</a:t>
            </a:r>
            <a:r>
              <a:rPr lang="cs-CZ" sz="2100" dirty="0">
                <a:solidFill>
                  <a:srgbClr val="000000"/>
                </a:solidFill>
              </a:rPr>
              <a:t>/</a:t>
            </a:r>
            <a:r>
              <a:rPr lang="en-US" sz="2100" dirty="0">
                <a:solidFill>
                  <a:srgbClr val="000000"/>
                </a:solidFill>
              </a:rPr>
              <a:t>CSU Gitta </a:t>
            </a:r>
            <a:r>
              <a:rPr lang="en-US" sz="2100" dirty="0" err="1">
                <a:solidFill>
                  <a:srgbClr val="000000"/>
                </a:solidFill>
              </a:rPr>
              <a:t>Connemann</a:t>
            </a:r>
            <a:r>
              <a:rPr lang="cs-CZ" sz="2100" dirty="0">
                <a:solidFill>
                  <a:srgbClr val="000000"/>
                </a:solidFill>
              </a:rPr>
              <a:t> reagovala na plán a současnou situaci s vlky v Německu takto:</a:t>
            </a:r>
          </a:p>
          <a:p>
            <a:r>
              <a:rPr lang="en-US" sz="2100" i="1" dirty="0">
                <a:solidFill>
                  <a:srgbClr val="000000"/>
                </a:solidFill>
              </a:rPr>
              <a:t>„</a:t>
            </a:r>
            <a:r>
              <a:rPr lang="en-US" sz="2100" i="1" dirty="0" err="1">
                <a:solidFill>
                  <a:srgbClr val="000000"/>
                </a:solidFill>
              </a:rPr>
              <a:t>Konečně</a:t>
            </a:r>
            <a:r>
              <a:rPr lang="cs-CZ" sz="2100" i="1" dirty="0">
                <a:solidFill>
                  <a:srgbClr val="000000"/>
                </a:solidFill>
              </a:rPr>
              <a:t> začíná problém s vlky řešit f</a:t>
            </a:r>
            <a:r>
              <a:rPr lang="en-US" sz="2100" i="1" dirty="0" err="1">
                <a:solidFill>
                  <a:srgbClr val="000000"/>
                </a:solidFill>
              </a:rPr>
              <a:t>ederální</a:t>
            </a:r>
            <a:r>
              <a:rPr lang="en-US" sz="2100" i="1" dirty="0">
                <a:solidFill>
                  <a:srgbClr val="000000"/>
                </a:solidFill>
              </a:rPr>
              <a:t> </a:t>
            </a:r>
            <a:r>
              <a:rPr lang="en-US" sz="2100" i="1" dirty="0" err="1">
                <a:solidFill>
                  <a:srgbClr val="000000"/>
                </a:solidFill>
              </a:rPr>
              <a:t>ministerstvo</a:t>
            </a:r>
            <a:r>
              <a:rPr lang="en-US" sz="2100" i="1" dirty="0">
                <a:solidFill>
                  <a:srgbClr val="000000"/>
                </a:solidFill>
              </a:rPr>
              <a:t> </a:t>
            </a:r>
            <a:r>
              <a:rPr lang="en-US" sz="2100" i="1" dirty="0" err="1">
                <a:solidFill>
                  <a:srgbClr val="000000"/>
                </a:solidFill>
              </a:rPr>
              <a:t>životního</a:t>
            </a:r>
            <a:r>
              <a:rPr lang="en-US" sz="2100" i="1" dirty="0">
                <a:solidFill>
                  <a:srgbClr val="000000"/>
                </a:solidFill>
              </a:rPr>
              <a:t> </a:t>
            </a:r>
            <a:r>
              <a:rPr lang="en-US" sz="2100" i="1" dirty="0" err="1">
                <a:solidFill>
                  <a:srgbClr val="000000"/>
                </a:solidFill>
              </a:rPr>
              <a:t>prostředí</a:t>
            </a:r>
            <a:r>
              <a:rPr lang="en-US" sz="2100" i="1" dirty="0">
                <a:solidFill>
                  <a:srgbClr val="000000"/>
                </a:solidFill>
              </a:rPr>
              <a:t>. </a:t>
            </a:r>
            <a:r>
              <a:rPr lang="cs-CZ" sz="2100" i="1" dirty="0">
                <a:solidFill>
                  <a:srgbClr val="000000"/>
                </a:solidFill>
              </a:rPr>
              <a:t>Už se to mělo řešit dávno. </a:t>
            </a:r>
            <a:r>
              <a:rPr lang="cs-CZ" sz="2100" b="1" i="1" dirty="0">
                <a:solidFill>
                  <a:srgbClr val="FF0000"/>
                </a:solidFill>
              </a:rPr>
              <a:t>V</a:t>
            </a:r>
            <a:r>
              <a:rPr lang="en-US" sz="2100" b="1" i="1" dirty="0" err="1">
                <a:solidFill>
                  <a:srgbClr val="FF0000"/>
                </a:solidFill>
              </a:rPr>
              <a:t>lk</a:t>
            </a:r>
            <a:r>
              <a:rPr lang="en-US" sz="2100" b="1" i="1" dirty="0">
                <a:solidFill>
                  <a:srgbClr val="FF0000"/>
                </a:solidFill>
              </a:rPr>
              <a:t> op</a:t>
            </a:r>
            <a:r>
              <a:rPr lang="cs-CZ" sz="2100" b="1" i="1" dirty="0" err="1">
                <a:solidFill>
                  <a:srgbClr val="FF0000"/>
                </a:solidFill>
              </a:rPr>
              <a:t>ouští</a:t>
            </a:r>
            <a:r>
              <a:rPr lang="en-US" sz="2100" b="1" i="1" dirty="0">
                <a:solidFill>
                  <a:srgbClr val="FF0000"/>
                </a:solidFill>
              </a:rPr>
              <a:t> </a:t>
            </a:r>
            <a:r>
              <a:rPr lang="en-US" sz="2100" b="1" i="1" dirty="0" err="1">
                <a:solidFill>
                  <a:srgbClr val="FF0000"/>
                </a:solidFill>
              </a:rPr>
              <a:t>pohádku</a:t>
            </a:r>
            <a:r>
              <a:rPr lang="en-US" sz="2100" b="1" i="1" dirty="0">
                <a:solidFill>
                  <a:srgbClr val="FF0000"/>
                </a:solidFill>
              </a:rPr>
              <a:t> a </a:t>
            </a:r>
            <a:r>
              <a:rPr lang="cs-CZ" sz="2100" b="1" i="1" dirty="0">
                <a:solidFill>
                  <a:srgbClr val="FF0000"/>
                </a:solidFill>
              </a:rPr>
              <a:t>stává se</a:t>
            </a:r>
            <a:r>
              <a:rPr lang="en-US" sz="2100" b="1" i="1" dirty="0">
                <a:solidFill>
                  <a:srgbClr val="FF0000"/>
                </a:solidFill>
              </a:rPr>
              <a:t> </a:t>
            </a:r>
            <a:r>
              <a:rPr lang="en-US" sz="2100" b="1" i="1" dirty="0" err="1">
                <a:solidFill>
                  <a:srgbClr val="FF0000"/>
                </a:solidFill>
              </a:rPr>
              <a:t>realitou</a:t>
            </a:r>
            <a:r>
              <a:rPr lang="en-US" sz="2100" i="1" dirty="0">
                <a:solidFill>
                  <a:srgbClr val="000000"/>
                </a:solidFill>
              </a:rPr>
              <a:t>.</a:t>
            </a:r>
            <a:r>
              <a:rPr lang="cs-CZ" sz="2100" i="1" dirty="0">
                <a:solidFill>
                  <a:srgbClr val="000000"/>
                </a:solidFill>
              </a:rPr>
              <a:t>“</a:t>
            </a:r>
          </a:p>
          <a:p>
            <a:r>
              <a:rPr lang="en-US" sz="2100" i="1" dirty="0">
                <a:solidFill>
                  <a:srgbClr val="000000"/>
                </a:solidFill>
              </a:rPr>
              <a:t>„</a:t>
            </a:r>
            <a:r>
              <a:rPr lang="en-US" sz="2100" b="1" i="1" dirty="0" err="1">
                <a:solidFill>
                  <a:srgbClr val="FF0000"/>
                </a:solidFill>
              </a:rPr>
              <a:t>Pohádky</a:t>
            </a:r>
            <a:r>
              <a:rPr lang="en-US" sz="2100" b="1" i="1" dirty="0">
                <a:solidFill>
                  <a:srgbClr val="FF0000"/>
                </a:solidFill>
              </a:rPr>
              <a:t> a </a:t>
            </a:r>
            <a:r>
              <a:rPr lang="en-US" sz="2100" b="1" i="1" dirty="0" err="1">
                <a:solidFill>
                  <a:srgbClr val="FF0000"/>
                </a:solidFill>
              </a:rPr>
              <a:t>romantizující</a:t>
            </a:r>
            <a:r>
              <a:rPr lang="en-US" sz="2100" b="1" i="1" dirty="0">
                <a:solidFill>
                  <a:srgbClr val="FF0000"/>
                </a:solidFill>
              </a:rPr>
              <a:t> </a:t>
            </a:r>
            <a:r>
              <a:rPr lang="en-US" sz="2100" b="1" i="1" dirty="0" err="1">
                <a:solidFill>
                  <a:srgbClr val="FF0000"/>
                </a:solidFill>
              </a:rPr>
              <a:t>rozjímání</a:t>
            </a:r>
            <a:r>
              <a:rPr lang="en-US" sz="2100" b="1" i="1" dirty="0">
                <a:solidFill>
                  <a:srgbClr val="FF0000"/>
                </a:solidFill>
              </a:rPr>
              <a:t> </a:t>
            </a:r>
            <a:r>
              <a:rPr lang="en-US" sz="2100" b="1" i="1" dirty="0" err="1">
                <a:solidFill>
                  <a:srgbClr val="FF0000"/>
                </a:solidFill>
              </a:rPr>
              <a:t>ochranářů</a:t>
            </a:r>
            <a:r>
              <a:rPr lang="en-US" sz="2100" b="1" i="1" dirty="0">
                <a:solidFill>
                  <a:srgbClr val="FF0000"/>
                </a:solidFill>
              </a:rPr>
              <a:t> </a:t>
            </a:r>
            <a:r>
              <a:rPr lang="en-US" sz="2100" b="1" i="1" dirty="0" err="1">
                <a:solidFill>
                  <a:srgbClr val="FF0000"/>
                </a:solidFill>
              </a:rPr>
              <a:t>nám</a:t>
            </a:r>
            <a:r>
              <a:rPr lang="en-US" sz="2100" b="1" i="1" dirty="0">
                <a:solidFill>
                  <a:srgbClr val="FF0000"/>
                </a:solidFill>
              </a:rPr>
              <a:t> </a:t>
            </a:r>
            <a:r>
              <a:rPr lang="en-US" sz="2100" b="1" i="1" dirty="0" err="1">
                <a:solidFill>
                  <a:srgbClr val="FF0000"/>
                </a:solidFill>
              </a:rPr>
              <a:t>nepomáhají</a:t>
            </a:r>
            <a:r>
              <a:rPr lang="en-US" sz="2100" b="1" i="1" dirty="0">
                <a:solidFill>
                  <a:srgbClr val="FF0000"/>
                </a:solidFill>
              </a:rPr>
              <a:t>. </a:t>
            </a:r>
            <a:r>
              <a:rPr lang="en-US" sz="2100" b="1" i="1" dirty="0" err="1">
                <a:solidFill>
                  <a:srgbClr val="FF0000"/>
                </a:solidFill>
              </a:rPr>
              <a:t>Naše</a:t>
            </a:r>
            <a:r>
              <a:rPr lang="en-US" sz="2100" b="1" i="1" dirty="0">
                <a:solidFill>
                  <a:srgbClr val="FF0000"/>
                </a:solidFill>
              </a:rPr>
              <a:t> </a:t>
            </a:r>
            <a:r>
              <a:rPr lang="en-US" sz="2100" b="1" i="1" dirty="0" err="1">
                <a:solidFill>
                  <a:srgbClr val="FF0000"/>
                </a:solidFill>
              </a:rPr>
              <a:t>skupina</a:t>
            </a:r>
            <a:r>
              <a:rPr lang="en-US" sz="2100" b="1" i="1" dirty="0">
                <a:solidFill>
                  <a:srgbClr val="FF0000"/>
                </a:solidFill>
              </a:rPr>
              <a:t> proto </a:t>
            </a:r>
            <a:r>
              <a:rPr lang="en-US" sz="2100" b="1" i="1" dirty="0" err="1">
                <a:solidFill>
                  <a:srgbClr val="FF0000"/>
                </a:solidFill>
              </a:rPr>
              <a:t>požaduje</a:t>
            </a:r>
            <a:r>
              <a:rPr lang="en-US" sz="2100" b="1" i="1" dirty="0">
                <a:solidFill>
                  <a:srgbClr val="FF0000"/>
                </a:solidFill>
              </a:rPr>
              <a:t> </a:t>
            </a:r>
            <a:r>
              <a:rPr lang="en-US" sz="2100" b="1" i="1" dirty="0" err="1">
                <a:solidFill>
                  <a:srgbClr val="FF0000"/>
                </a:solidFill>
              </a:rPr>
              <a:t>realistické</a:t>
            </a:r>
            <a:r>
              <a:rPr lang="en-US" sz="2100" b="1" i="1" dirty="0">
                <a:solidFill>
                  <a:srgbClr val="FF0000"/>
                </a:solidFill>
              </a:rPr>
              <a:t> </a:t>
            </a:r>
            <a:r>
              <a:rPr lang="en-US" sz="2100" b="1" i="1" dirty="0" err="1">
                <a:solidFill>
                  <a:srgbClr val="FF0000"/>
                </a:solidFill>
              </a:rPr>
              <a:t>hodnocení</a:t>
            </a:r>
            <a:r>
              <a:rPr lang="en-US" sz="2100" b="1" i="1" dirty="0">
                <a:solidFill>
                  <a:srgbClr val="FF0000"/>
                </a:solidFill>
              </a:rPr>
              <a:t> populace </a:t>
            </a:r>
            <a:r>
              <a:rPr lang="en-US" sz="2100" b="1" i="1" dirty="0" err="1">
                <a:solidFill>
                  <a:srgbClr val="FF0000"/>
                </a:solidFill>
              </a:rPr>
              <a:t>vlka</a:t>
            </a:r>
            <a:r>
              <a:rPr lang="en-US" sz="2100" b="1" i="1" dirty="0">
                <a:solidFill>
                  <a:srgbClr val="FF0000"/>
                </a:solidFill>
              </a:rPr>
              <a:t> v </a:t>
            </a:r>
            <a:r>
              <a:rPr lang="en-US" sz="2100" b="1" i="1" dirty="0" err="1">
                <a:solidFill>
                  <a:srgbClr val="FF0000"/>
                </a:solidFill>
              </a:rPr>
              <a:t>Německu</a:t>
            </a:r>
            <a:r>
              <a:rPr lang="en-US" sz="2100" b="1" i="1" dirty="0">
                <a:solidFill>
                  <a:srgbClr val="FF0000"/>
                </a:solidFill>
              </a:rPr>
              <a:t> a </a:t>
            </a:r>
            <a:r>
              <a:rPr lang="cs-CZ" sz="2100" b="1" i="1" dirty="0">
                <a:solidFill>
                  <a:srgbClr val="FF0000"/>
                </a:solidFill>
              </a:rPr>
              <a:t>v </a:t>
            </a:r>
            <a:r>
              <a:rPr lang="en-US" sz="2100" b="1" i="1" dirty="0" err="1">
                <a:solidFill>
                  <a:srgbClr val="FF0000"/>
                </a:solidFill>
              </a:rPr>
              <a:t>Evropě</a:t>
            </a:r>
            <a:r>
              <a:rPr lang="en-US" sz="2100" b="1" i="1" dirty="0">
                <a:solidFill>
                  <a:srgbClr val="FF0000"/>
                </a:solidFill>
              </a:rPr>
              <a:t>.</a:t>
            </a:r>
            <a:r>
              <a:rPr lang="en-US" sz="2100" i="1" dirty="0">
                <a:solidFill>
                  <a:srgbClr val="000000"/>
                </a:solidFill>
              </a:rPr>
              <a:t> To</a:t>
            </a:r>
            <a:r>
              <a:rPr lang="cs-CZ" sz="2100" i="1" dirty="0">
                <a:solidFill>
                  <a:srgbClr val="000000"/>
                </a:solidFill>
              </a:rPr>
              <a:t> však</a:t>
            </a:r>
            <a:r>
              <a:rPr lang="en-US" sz="2100" i="1" dirty="0">
                <a:solidFill>
                  <a:srgbClr val="000000"/>
                </a:solidFill>
              </a:rPr>
              <a:t> </a:t>
            </a:r>
            <a:r>
              <a:rPr lang="en-US" sz="2100" i="1" dirty="0" err="1">
                <a:solidFill>
                  <a:srgbClr val="000000"/>
                </a:solidFill>
              </a:rPr>
              <a:t>nelze</a:t>
            </a:r>
            <a:r>
              <a:rPr lang="en-US" sz="2100" i="1" dirty="0">
                <a:solidFill>
                  <a:srgbClr val="000000"/>
                </a:solidFill>
              </a:rPr>
              <a:t> </a:t>
            </a:r>
            <a:r>
              <a:rPr lang="en-US" sz="2100" i="1" dirty="0" err="1">
                <a:solidFill>
                  <a:srgbClr val="000000"/>
                </a:solidFill>
              </a:rPr>
              <a:t>provést</a:t>
            </a:r>
            <a:r>
              <a:rPr lang="en-US" sz="2100" i="1" dirty="0">
                <a:solidFill>
                  <a:srgbClr val="000000"/>
                </a:solidFill>
              </a:rPr>
              <a:t> </a:t>
            </a:r>
            <a:r>
              <a:rPr lang="cs-CZ" sz="2100" i="1" dirty="0">
                <a:solidFill>
                  <a:srgbClr val="000000"/>
                </a:solidFill>
              </a:rPr>
              <a:t>jen </a:t>
            </a:r>
            <a:r>
              <a:rPr lang="en-US" sz="2100" i="1" dirty="0" err="1">
                <a:solidFill>
                  <a:srgbClr val="000000"/>
                </a:solidFill>
              </a:rPr>
              <a:t>na</a:t>
            </a:r>
            <a:r>
              <a:rPr lang="en-US" sz="2100" i="1" dirty="0">
                <a:solidFill>
                  <a:srgbClr val="000000"/>
                </a:solidFill>
              </a:rPr>
              <a:t> </a:t>
            </a:r>
            <a:r>
              <a:rPr lang="en-US" sz="2100" i="1" dirty="0" err="1">
                <a:solidFill>
                  <a:srgbClr val="000000"/>
                </a:solidFill>
              </a:rPr>
              <a:t>národní</a:t>
            </a:r>
            <a:r>
              <a:rPr lang="en-US" sz="2100" i="1" dirty="0">
                <a:solidFill>
                  <a:srgbClr val="000000"/>
                </a:solidFill>
              </a:rPr>
              <a:t> </a:t>
            </a:r>
            <a:r>
              <a:rPr lang="en-US" sz="2100" i="1" dirty="0" err="1">
                <a:solidFill>
                  <a:srgbClr val="000000"/>
                </a:solidFill>
              </a:rPr>
              <a:t>úrovni</a:t>
            </a:r>
            <a:r>
              <a:rPr lang="cs-CZ" sz="2100" i="1" dirty="0">
                <a:solidFill>
                  <a:srgbClr val="000000"/>
                </a:solidFill>
              </a:rPr>
              <a:t>, v</a:t>
            </a:r>
            <a:r>
              <a:rPr lang="en-US" sz="2100" i="1" dirty="0" err="1">
                <a:solidFill>
                  <a:srgbClr val="000000"/>
                </a:solidFill>
              </a:rPr>
              <a:t>lci</a:t>
            </a:r>
            <a:r>
              <a:rPr lang="en-US" sz="2100" i="1" dirty="0">
                <a:solidFill>
                  <a:srgbClr val="000000"/>
                </a:solidFill>
              </a:rPr>
              <a:t> </a:t>
            </a:r>
            <a:r>
              <a:rPr lang="en-US" sz="2100" i="1" dirty="0" err="1">
                <a:solidFill>
                  <a:srgbClr val="000000"/>
                </a:solidFill>
              </a:rPr>
              <a:t>neznají</a:t>
            </a:r>
            <a:r>
              <a:rPr lang="en-US" sz="2100" i="1" dirty="0">
                <a:solidFill>
                  <a:srgbClr val="000000"/>
                </a:solidFill>
              </a:rPr>
              <a:t> </a:t>
            </a:r>
            <a:r>
              <a:rPr lang="en-US" sz="2100" i="1" dirty="0" err="1">
                <a:solidFill>
                  <a:srgbClr val="000000"/>
                </a:solidFill>
              </a:rPr>
              <a:t>hranice</a:t>
            </a:r>
            <a:r>
              <a:rPr lang="en-US" sz="2100" i="1" dirty="0">
                <a:solidFill>
                  <a:srgbClr val="000000"/>
                </a:solidFill>
              </a:rPr>
              <a:t>. </a:t>
            </a:r>
            <a:r>
              <a:rPr lang="en-US" sz="2100" b="1" i="1" dirty="0">
                <a:solidFill>
                  <a:srgbClr val="FF0000"/>
                </a:solidFill>
              </a:rPr>
              <a:t>Proto </a:t>
            </a:r>
            <a:r>
              <a:rPr lang="en-US" sz="2100" b="1" i="1" dirty="0" err="1">
                <a:solidFill>
                  <a:srgbClr val="FF0000"/>
                </a:solidFill>
              </a:rPr>
              <a:t>chceme</a:t>
            </a:r>
            <a:r>
              <a:rPr lang="en-US" sz="2100" b="1" i="1" dirty="0">
                <a:solidFill>
                  <a:srgbClr val="FF0000"/>
                </a:solidFill>
              </a:rPr>
              <a:t> </a:t>
            </a:r>
            <a:r>
              <a:rPr lang="en-US" sz="2100" b="1" i="1" dirty="0" err="1">
                <a:solidFill>
                  <a:srgbClr val="FF0000"/>
                </a:solidFill>
              </a:rPr>
              <a:t>změnu</a:t>
            </a:r>
            <a:r>
              <a:rPr lang="en-US" sz="2100" b="1" i="1" dirty="0">
                <a:solidFill>
                  <a:srgbClr val="FF0000"/>
                </a:solidFill>
              </a:rPr>
              <a:t> </a:t>
            </a:r>
            <a:r>
              <a:rPr lang="cs-CZ" sz="2100" b="1" i="1" dirty="0">
                <a:solidFill>
                  <a:srgbClr val="FF0000"/>
                </a:solidFill>
              </a:rPr>
              <a:t>stupně ochrany vlka, n</a:t>
            </a:r>
            <a:r>
              <a:rPr lang="en-US" sz="2100" b="1" i="1" dirty="0">
                <a:solidFill>
                  <a:srgbClr val="FF0000"/>
                </a:solidFill>
              </a:rPr>
              <a:t>a </a:t>
            </a:r>
            <a:r>
              <a:rPr lang="en-US" sz="2100" b="1" i="1" dirty="0" err="1">
                <a:solidFill>
                  <a:srgbClr val="FF0000"/>
                </a:solidFill>
              </a:rPr>
              <a:t>evropské</a:t>
            </a:r>
            <a:r>
              <a:rPr lang="en-US" sz="2100" b="1" i="1" dirty="0">
                <a:solidFill>
                  <a:srgbClr val="FF0000"/>
                </a:solidFill>
              </a:rPr>
              <a:t> </a:t>
            </a:r>
            <a:r>
              <a:rPr lang="en-US" sz="2100" b="1" i="1" dirty="0" err="1">
                <a:solidFill>
                  <a:srgbClr val="FF0000"/>
                </a:solidFill>
              </a:rPr>
              <a:t>úrovni</a:t>
            </a:r>
            <a:r>
              <a:rPr lang="en-US" sz="2100" b="1" i="1" dirty="0">
                <a:solidFill>
                  <a:srgbClr val="FF0000"/>
                </a:solidFill>
              </a:rPr>
              <a:t> </a:t>
            </a:r>
            <a:r>
              <a:rPr lang="en-US" sz="2100" b="1" i="1" dirty="0" err="1">
                <a:solidFill>
                  <a:srgbClr val="FF0000"/>
                </a:solidFill>
              </a:rPr>
              <a:t>musí</a:t>
            </a:r>
            <a:r>
              <a:rPr lang="en-US" sz="2100" b="1" i="1" dirty="0">
                <a:solidFill>
                  <a:srgbClr val="FF0000"/>
                </a:solidFill>
              </a:rPr>
              <a:t> </a:t>
            </a:r>
            <a:r>
              <a:rPr lang="en-US" sz="2100" b="1" i="1" dirty="0" err="1">
                <a:solidFill>
                  <a:srgbClr val="FF0000"/>
                </a:solidFill>
              </a:rPr>
              <a:t>být</a:t>
            </a:r>
            <a:r>
              <a:rPr lang="en-US" sz="2100" b="1" i="1" dirty="0">
                <a:solidFill>
                  <a:srgbClr val="FF0000"/>
                </a:solidFill>
              </a:rPr>
              <a:t> </a:t>
            </a:r>
            <a:r>
              <a:rPr lang="en-US" sz="2100" b="1" i="1" dirty="0" err="1">
                <a:solidFill>
                  <a:srgbClr val="FF0000"/>
                </a:solidFill>
              </a:rPr>
              <a:t>stav</a:t>
            </a:r>
            <a:r>
              <a:rPr lang="en-US" sz="2100" b="1" i="1" dirty="0">
                <a:solidFill>
                  <a:srgbClr val="FF0000"/>
                </a:solidFill>
              </a:rPr>
              <a:t> </a:t>
            </a:r>
            <a:r>
              <a:rPr lang="en-US" sz="2100" b="1" i="1" dirty="0" err="1">
                <a:solidFill>
                  <a:srgbClr val="FF0000"/>
                </a:solidFill>
              </a:rPr>
              <a:t>ochrany</a:t>
            </a:r>
            <a:r>
              <a:rPr lang="en-US" sz="2100" b="1" i="1" dirty="0">
                <a:solidFill>
                  <a:srgbClr val="FF0000"/>
                </a:solidFill>
              </a:rPr>
              <a:t> </a:t>
            </a:r>
            <a:r>
              <a:rPr lang="en-US" sz="2100" b="1" i="1" dirty="0" err="1">
                <a:solidFill>
                  <a:srgbClr val="FF0000"/>
                </a:solidFill>
              </a:rPr>
              <a:t>snížen</a:t>
            </a:r>
            <a:r>
              <a:rPr lang="en-US" sz="2100" b="1" i="1" dirty="0">
                <a:solidFill>
                  <a:srgbClr val="FF0000"/>
                </a:solidFill>
              </a:rPr>
              <a:t> </a:t>
            </a:r>
            <a:r>
              <a:rPr lang="en-US" sz="2100" b="1" i="1" dirty="0" err="1">
                <a:solidFill>
                  <a:srgbClr val="FF0000"/>
                </a:solidFill>
              </a:rPr>
              <a:t>na</a:t>
            </a:r>
            <a:r>
              <a:rPr lang="en-US" sz="2100" b="1" i="1" dirty="0">
                <a:solidFill>
                  <a:srgbClr val="FF0000"/>
                </a:solidFill>
              </a:rPr>
              <a:t> „</a:t>
            </a:r>
            <a:r>
              <a:rPr lang="en-US" sz="2100" b="1" i="1" dirty="0" err="1">
                <a:solidFill>
                  <a:srgbClr val="FF0000"/>
                </a:solidFill>
              </a:rPr>
              <a:t>chráněný</a:t>
            </a:r>
            <a:r>
              <a:rPr lang="en-US" sz="2100" b="1" i="1" dirty="0">
                <a:solidFill>
                  <a:srgbClr val="FF0000"/>
                </a:solidFill>
              </a:rPr>
              <a:t>“. </a:t>
            </a:r>
            <a:r>
              <a:rPr lang="en-US" sz="2100" b="1" i="1" dirty="0" err="1">
                <a:solidFill>
                  <a:srgbClr val="FF0000"/>
                </a:solidFill>
              </a:rPr>
              <a:t>Spolkový</a:t>
            </a:r>
            <a:r>
              <a:rPr lang="en-US" sz="2100" b="1" i="1" dirty="0">
                <a:solidFill>
                  <a:srgbClr val="FF0000"/>
                </a:solidFill>
              </a:rPr>
              <a:t> </a:t>
            </a:r>
            <a:r>
              <a:rPr lang="en-US" sz="2100" b="1" i="1" dirty="0" err="1">
                <a:solidFill>
                  <a:srgbClr val="FF0000"/>
                </a:solidFill>
              </a:rPr>
              <a:t>zákon</a:t>
            </a:r>
            <a:r>
              <a:rPr lang="en-US" sz="2100" b="1" i="1" dirty="0">
                <a:solidFill>
                  <a:srgbClr val="FF0000"/>
                </a:solidFill>
              </a:rPr>
              <a:t> o </a:t>
            </a:r>
            <a:r>
              <a:rPr lang="en-US" sz="2100" b="1" i="1" dirty="0" err="1">
                <a:solidFill>
                  <a:srgbClr val="FF0000"/>
                </a:solidFill>
              </a:rPr>
              <a:t>ochraně</a:t>
            </a:r>
            <a:r>
              <a:rPr lang="en-US" sz="2100" b="1" i="1" dirty="0">
                <a:solidFill>
                  <a:srgbClr val="FF0000"/>
                </a:solidFill>
              </a:rPr>
              <a:t> </a:t>
            </a:r>
            <a:r>
              <a:rPr lang="en-US" sz="2100" b="1" i="1" dirty="0" err="1">
                <a:solidFill>
                  <a:srgbClr val="FF0000"/>
                </a:solidFill>
              </a:rPr>
              <a:t>přírody</a:t>
            </a:r>
            <a:r>
              <a:rPr lang="en-US" sz="2100" b="1" i="1" dirty="0">
                <a:solidFill>
                  <a:srgbClr val="FF0000"/>
                </a:solidFill>
              </a:rPr>
              <a:t> </a:t>
            </a:r>
            <a:r>
              <a:rPr lang="en-US" sz="2100" b="1" i="1" dirty="0" err="1">
                <a:solidFill>
                  <a:srgbClr val="FF0000"/>
                </a:solidFill>
              </a:rPr>
              <a:t>musí</a:t>
            </a:r>
            <a:r>
              <a:rPr lang="en-US" sz="2100" b="1" i="1" dirty="0">
                <a:solidFill>
                  <a:srgbClr val="FF0000"/>
                </a:solidFill>
              </a:rPr>
              <a:t> </a:t>
            </a:r>
            <a:r>
              <a:rPr lang="en-US" sz="2100" b="1" i="1" dirty="0" err="1">
                <a:solidFill>
                  <a:srgbClr val="FF0000"/>
                </a:solidFill>
              </a:rPr>
              <a:t>být</a:t>
            </a:r>
            <a:r>
              <a:rPr lang="en-US" sz="2100" b="1" i="1" dirty="0">
                <a:solidFill>
                  <a:srgbClr val="FF0000"/>
                </a:solidFill>
              </a:rPr>
              <a:t> </a:t>
            </a:r>
            <a:r>
              <a:rPr lang="en-US" sz="2100" b="1" i="1" dirty="0" err="1">
                <a:solidFill>
                  <a:srgbClr val="FF0000"/>
                </a:solidFill>
              </a:rPr>
              <a:t>změněn</a:t>
            </a:r>
            <a:r>
              <a:rPr lang="en-US" sz="2100" b="1" i="1" dirty="0">
                <a:solidFill>
                  <a:srgbClr val="FF0000"/>
                </a:solidFill>
              </a:rPr>
              <a:t>.</a:t>
            </a:r>
            <a:r>
              <a:rPr lang="cs-CZ" sz="2100" b="1" i="1" dirty="0">
                <a:solidFill>
                  <a:srgbClr val="FF0000"/>
                </a:solidFill>
              </a:rPr>
              <a:t> </a:t>
            </a:r>
            <a:r>
              <a:rPr lang="en-US" sz="2100" b="1" i="1" dirty="0" err="1">
                <a:solidFill>
                  <a:srgbClr val="FF0000"/>
                </a:solidFill>
              </a:rPr>
              <a:t>Nastal</a:t>
            </a:r>
            <a:r>
              <a:rPr lang="en-US" sz="2100" b="1" i="1" dirty="0">
                <a:solidFill>
                  <a:srgbClr val="FF0000"/>
                </a:solidFill>
              </a:rPr>
              <a:t> </a:t>
            </a:r>
            <a:r>
              <a:rPr lang="en-US" sz="2100" b="1" i="1" dirty="0" err="1">
                <a:solidFill>
                  <a:srgbClr val="FF0000"/>
                </a:solidFill>
              </a:rPr>
              <a:t>čas</a:t>
            </a:r>
            <a:r>
              <a:rPr lang="en-US" sz="2100" b="1" i="1" dirty="0">
                <a:solidFill>
                  <a:srgbClr val="FF0000"/>
                </a:solidFill>
              </a:rPr>
              <a:t> </a:t>
            </a:r>
            <a:r>
              <a:rPr lang="en-US" sz="2100" b="1" i="1" dirty="0" err="1">
                <a:solidFill>
                  <a:srgbClr val="FF0000"/>
                </a:solidFill>
              </a:rPr>
              <a:t>na</a:t>
            </a:r>
            <a:r>
              <a:rPr lang="en-US" sz="2100" b="1" i="1" dirty="0">
                <a:solidFill>
                  <a:srgbClr val="FF0000"/>
                </a:solidFill>
              </a:rPr>
              <a:t> </a:t>
            </a:r>
            <a:r>
              <a:rPr lang="en-US" sz="2100" b="1" i="1" dirty="0" err="1">
                <a:solidFill>
                  <a:srgbClr val="FF0000"/>
                </a:solidFill>
              </a:rPr>
              <a:t>radikální</a:t>
            </a:r>
            <a:r>
              <a:rPr lang="en-US" sz="2100" b="1" i="1" dirty="0">
                <a:solidFill>
                  <a:srgbClr val="FF0000"/>
                </a:solidFill>
              </a:rPr>
              <a:t> </a:t>
            </a:r>
            <a:r>
              <a:rPr lang="en-US" sz="2100" b="1" i="1" dirty="0" err="1">
                <a:solidFill>
                  <a:srgbClr val="FF0000"/>
                </a:solidFill>
              </a:rPr>
              <a:t>přehodnocení</a:t>
            </a:r>
            <a:r>
              <a:rPr lang="en-US" sz="2100" b="1" i="1" dirty="0">
                <a:solidFill>
                  <a:srgbClr val="FF0000"/>
                </a:solidFill>
              </a:rPr>
              <a:t> </a:t>
            </a:r>
            <a:r>
              <a:rPr lang="en-US" sz="2100" b="1" i="1" dirty="0" err="1">
                <a:solidFill>
                  <a:srgbClr val="FF0000"/>
                </a:solidFill>
              </a:rPr>
              <a:t>vlčí</a:t>
            </a:r>
            <a:r>
              <a:rPr lang="en-US" sz="2100" b="1" i="1" dirty="0">
                <a:solidFill>
                  <a:srgbClr val="FF0000"/>
                </a:solidFill>
              </a:rPr>
              <a:t> </a:t>
            </a:r>
            <a:r>
              <a:rPr lang="en-US" sz="2100" b="1" i="1" dirty="0" err="1">
                <a:solidFill>
                  <a:srgbClr val="FF0000"/>
                </a:solidFill>
              </a:rPr>
              <a:t>politiky</a:t>
            </a:r>
            <a:r>
              <a:rPr lang="en-US" sz="2100" b="1" i="1" dirty="0">
                <a:solidFill>
                  <a:srgbClr val="FF0000"/>
                </a:solidFill>
              </a:rPr>
              <a:t> v </a:t>
            </a:r>
            <a:r>
              <a:rPr lang="en-US" sz="2100" b="1" i="1" dirty="0" err="1">
                <a:solidFill>
                  <a:srgbClr val="FF0000"/>
                </a:solidFill>
              </a:rPr>
              <a:t>Německu</a:t>
            </a:r>
            <a:r>
              <a:rPr lang="en-US" sz="2100" b="1" i="1" dirty="0">
                <a:solidFill>
                  <a:srgbClr val="FF0000"/>
                </a:solidFill>
              </a:rPr>
              <a:t> </a:t>
            </a:r>
            <a:r>
              <a:rPr lang="cs-CZ" sz="2100" b="1" i="1" dirty="0">
                <a:solidFill>
                  <a:srgbClr val="FF0000"/>
                </a:solidFill>
              </a:rPr>
              <a:t>i</a:t>
            </a:r>
            <a:r>
              <a:rPr lang="en-US" sz="2100" b="1" i="1" dirty="0">
                <a:solidFill>
                  <a:srgbClr val="FF0000"/>
                </a:solidFill>
              </a:rPr>
              <a:t> </a:t>
            </a:r>
            <a:r>
              <a:rPr lang="cs-CZ" sz="2100" b="1" i="1" dirty="0">
                <a:solidFill>
                  <a:srgbClr val="FF0000"/>
                </a:solidFill>
              </a:rPr>
              <a:t>v </a:t>
            </a:r>
            <a:r>
              <a:rPr lang="en-US" sz="2100" b="1" i="1" dirty="0" err="1">
                <a:solidFill>
                  <a:srgbClr val="FF0000"/>
                </a:solidFill>
              </a:rPr>
              <a:t>celé</a:t>
            </a:r>
            <a:r>
              <a:rPr lang="en-US" sz="2100" b="1" i="1" dirty="0">
                <a:solidFill>
                  <a:srgbClr val="FF0000"/>
                </a:solidFill>
              </a:rPr>
              <a:t> </a:t>
            </a:r>
            <a:r>
              <a:rPr lang="en-US" sz="2100" b="1" i="1" dirty="0" err="1">
                <a:solidFill>
                  <a:srgbClr val="FF0000"/>
                </a:solidFill>
              </a:rPr>
              <a:t>Evropě</a:t>
            </a:r>
            <a:r>
              <a:rPr lang="en-US" sz="2100" b="1" i="1" dirty="0">
                <a:solidFill>
                  <a:srgbClr val="FF0000"/>
                </a:solidFill>
              </a:rPr>
              <a:t>.</a:t>
            </a:r>
            <a:r>
              <a:rPr lang="cs-CZ" sz="2100" b="1" i="1" dirty="0">
                <a:solidFill>
                  <a:srgbClr val="FF0000"/>
                </a:solidFill>
              </a:rPr>
              <a:t>“</a:t>
            </a:r>
            <a:endParaRPr lang="en-US" sz="2100" b="1" i="1" dirty="0">
              <a:solidFill>
                <a:srgbClr val="FF0000"/>
              </a:solidFill>
            </a:endParaRPr>
          </a:p>
        </p:txBody>
      </p:sp>
      <p:sp>
        <p:nvSpPr>
          <p:cNvPr id="4" name="Zástupný symbol pro číslo snímku 3">
            <a:extLst>
              <a:ext uri="{FF2B5EF4-FFF2-40B4-BE49-F238E27FC236}">
                <a16:creationId xmlns:a16="http://schemas.microsoft.com/office/drawing/2014/main" xmlns="" id="{3C6E3186-F049-4EAF-8CE0-98A55BA43823}"/>
              </a:ext>
            </a:extLst>
          </p:cNvPr>
          <p:cNvSpPr>
            <a:spLocks noGrp="1"/>
          </p:cNvSpPr>
          <p:nvPr>
            <p:ph type="sldNum" sz="quarter" idx="12"/>
          </p:nvPr>
        </p:nvSpPr>
        <p:spPr>
          <a:xfrm>
            <a:off x="10825930" y="6223702"/>
            <a:ext cx="570728" cy="314067"/>
          </a:xfrm>
        </p:spPr>
        <p:txBody>
          <a:bodyPr>
            <a:normAutofit/>
          </a:bodyPr>
          <a:lstStyle/>
          <a:p>
            <a:pPr>
              <a:spcAft>
                <a:spcPts val="600"/>
              </a:spcAft>
            </a:pPr>
            <a:fld id="{20264769-77EF-4CD0-90DE-F7D7F2D423C4}" type="slidenum">
              <a:rPr lang="cs-CZ" sz="1100">
                <a:solidFill>
                  <a:srgbClr val="898989"/>
                </a:solidFill>
              </a:rPr>
              <a:pPr>
                <a:spcAft>
                  <a:spcPts val="600"/>
                </a:spcAft>
              </a:pPr>
              <a:t>19</a:t>
            </a:fld>
            <a:endParaRPr lang="cs-CZ" sz="1100">
              <a:solidFill>
                <a:srgbClr val="898989"/>
              </a:solidFill>
            </a:endParaRPr>
          </a:p>
        </p:txBody>
      </p:sp>
      <p:sp>
        <p:nvSpPr>
          <p:cNvPr id="17" name="Obdélník 16">
            <a:extLst>
              <a:ext uri="{FF2B5EF4-FFF2-40B4-BE49-F238E27FC236}">
                <a16:creationId xmlns:a16="http://schemas.microsoft.com/office/drawing/2014/main" xmlns="" id="{F32FFDBF-5C62-468B-9859-FA0F343A1DE6}"/>
              </a:ext>
            </a:extLst>
          </p:cNvPr>
          <p:cNvSpPr/>
          <p:nvPr/>
        </p:nvSpPr>
        <p:spPr>
          <a:xfrm>
            <a:off x="-96688" y="6561527"/>
            <a:ext cx="6096000" cy="200055"/>
          </a:xfrm>
          <a:prstGeom prst="rect">
            <a:avLst/>
          </a:prstGeom>
        </p:spPr>
        <p:txBody>
          <a:bodyPr>
            <a:spAutoFit/>
          </a:bodyPr>
          <a:lstStyle/>
          <a:p>
            <a:r>
              <a:rPr lang="cs-CZ" sz="700" dirty="0"/>
              <a:t> Zdroj obrázku: https://gitta-connemann.de/connemann-haushalt-sendet-starkes-signal-fuer-die-menschen-auf-dem-land/</a:t>
            </a:r>
          </a:p>
        </p:txBody>
      </p:sp>
      <p:sp>
        <p:nvSpPr>
          <p:cNvPr id="19" name="TextovéPole 18">
            <a:extLst>
              <a:ext uri="{FF2B5EF4-FFF2-40B4-BE49-F238E27FC236}">
                <a16:creationId xmlns:a16="http://schemas.microsoft.com/office/drawing/2014/main" xmlns="" id="{480A87C5-3575-4A9C-88D8-CFCBC6231B3C}"/>
              </a:ext>
            </a:extLst>
          </p:cNvPr>
          <p:cNvSpPr txBox="1"/>
          <p:nvPr/>
        </p:nvSpPr>
        <p:spPr>
          <a:xfrm>
            <a:off x="0" y="188640"/>
            <a:ext cx="5614875" cy="323165"/>
          </a:xfrm>
          <a:prstGeom prst="rect">
            <a:avLst/>
          </a:prstGeom>
          <a:noFill/>
        </p:spPr>
        <p:txBody>
          <a:bodyPr wrap="square" rtlCol="0">
            <a:spAutoFit/>
          </a:bodyPr>
          <a:lstStyle/>
          <a:p>
            <a:r>
              <a:rPr lang="cs-CZ" sz="1500" b="1" dirty="0"/>
              <a:t>Místopředsedkyně parlamentní skupiny CDU/CSU Gitta </a:t>
            </a:r>
            <a:r>
              <a:rPr lang="cs-CZ" sz="1500" b="1" dirty="0" err="1"/>
              <a:t>Connemann</a:t>
            </a:r>
            <a:endParaRPr lang="cs-CZ" sz="1500" b="1" dirty="0"/>
          </a:p>
        </p:txBody>
      </p:sp>
      <p:sp>
        <p:nvSpPr>
          <p:cNvPr id="7" name="TextovéPole 6"/>
          <p:cNvSpPr txBox="1"/>
          <p:nvPr/>
        </p:nvSpPr>
        <p:spPr>
          <a:xfrm>
            <a:off x="4727848" y="6237312"/>
            <a:ext cx="7140096" cy="215444"/>
          </a:xfrm>
          <a:prstGeom prst="rect">
            <a:avLst/>
          </a:prstGeom>
          <a:noFill/>
        </p:spPr>
        <p:txBody>
          <a:bodyPr wrap="none" rtlCol="0">
            <a:spAutoFit/>
          </a:bodyPr>
          <a:lstStyle/>
          <a:p>
            <a:r>
              <a:rPr lang="cs-CZ" sz="800" dirty="0" smtClean="0">
                <a:hlinkClick r:id="rId3"/>
              </a:rPr>
              <a:t>https://www.cducsu.de/presse/pressemitteilungen/realismus-statt-wolfsromantik?fbclid=IwAR0HkCYpAr5M3TeCnpalTMgJA9gtIBTlGAE5I8aEzYLy3MzmcxT5_5TmkNQ</a:t>
            </a:r>
            <a:endParaRPr lang="cs-CZ" sz="800" dirty="0"/>
          </a:p>
        </p:txBody>
      </p:sp>
    </p:spTree>
    <p:extLst>
      <p:ext uri="{BB962C8B-B14F-4D97-AF65-F5344CB8AC3E}">
        <p14:creationId xmlns:p14="http://schemas.microsoft.com/office/powerpoint/2010/main" xmlns="" val="37590125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xmlns="" id="{CE11132A-D628-431A-A0DC-C5AA104B141C}"/>
              </a:ext>
            </a:extLst>
          </p:cNvPr>
          <p:cNvSpPr>
            <a:spLocks noGrp="1"/>
          </p:cNvSpPr>
          <p:nvPr>
            <p:ph type="title"/>
          </p:nvPr>
        </p:nvSpPr>
        <p:spPr>
          <a:xfrm>
            <a:off x="609600" y="414791"/>
            <a:ext cx="10972800" cy="634082"/>
          </a:xfrm>
        </p:spPr>
        <p:txBody>
          <a:bodyPr>
            <a:normAutofit fontScale="90000"/>
          </a:bodyPr>
          <a:lstStyle/>
          <a:p>
            <a:pPr algn="ctr"/>
            <a:r>
              <a:rPr lang="cs-CZ" b="1" dirty="0"/>
              <a:t>Základní body prezentace</a:t>
            </a:r>
          </a:p>
        </p:txBody>
      </p:sp>
      <p:sp>
        <p:nvSpPr>
          <p:cNvPr id="3" name="Zástupný obsah 2">
            <a:extLst>
              <a:ext uri="{FF2B5EF4-FFF2-40B4-BE49-F238E27FC236}">
                <a16:creationId xmlns:a16="http://schemas.microsoft.com/office/drawing/2014/main" xmlns="" id="{2B383363-E638-4B84-863D-A2C324FCCA23}"/>
              </a:ext>
            </a:extLst>
          </p:cNvPr>
          <p:cNvSpPr>
            <a:spLocks noGrp="1"/>
          </p:cNvSpPr>
          <p:nvPr>
            <p:ph idx="1"/>
          </p:nvPr>
        </p:nvSpPr>
        <p:spPr>
          <a:xfrm>
            <a:off x="609600" y="1331382"/>
            <a:ext cx="11895112" cy="4732846"/>
          </a:xfrm>
        </p:spPr>
        <p:txBody>
          <a:bodyPr>
            <a:normAutofit lnSpcReduction="10000"/>
          </a:bodyPr>
          <a:lstStyle/>
          <a:p>
            <a:r>
              <a:rPr lang="cs-CZ" dirty="0"/>
              <a:t>Kolik máme vlků</a:t>
            </a:r>
          </a:p>
          <a:p>
            <a:r>
              <a:rPr lang="cs-CZ" dirty="0"/>
              <a:t>Situace v zahraničí</a:t>
            </a:r>
          </a:p>
          <a:p>
            <a:r>
              <a:rPr lang="cs-CZ" dirty="0"/>
              <a:t>Ochranná opatření</a:t>
            </a:r>
          </a:p>
          <a:p>
            <a:r>
              <a:rPr lang="cs-CZ" dirty="0"/>
              <a:t>Finanční náklady spojené s vlkem</a:t>
            </a:r>
          </a:p>
          <a:p>
            <a:r>
              <a:rPr lang="cs-CZ" dirty="0"/>
              <a:t>Pastevečtí psi</a:t>
            </a:r>
          </a:p>
          <a:p>
            <a:r>
              <a:rPr lang="cs-CZ" dirty="0"/>
              <a:t>Reálné dopady života s vlkem</a:t>
            </a:r>
          </a:p>
          <a:p>
            <a:r>
              <a:rPr lang="cs-CZ" dirty="0"/>
              <a:t>Vatry proti vlkům v Evropě, protesty proti státní politice ochrany vlka</a:t>
            </a:r>
          </a:p>
          <a:p>
            <a:r>
              <a:rPr lang="cs-CZ" dirty="0"/>
              <a:t>Žaloba na stát</a:t>
            </a:r>
          </a:p>
          <a:p>
            <a:r>
              <a:rPr lang="cs-CZ" dirty="0"/>
              <a:t>Plán péče o vlka obecného</a:t>
            </a:r>
          </a:p>
          <a:p>
            <a:r>
              <a:rPr lang="cs-CZ" dirty="0"/>
              <a:t>Naše požadavky - co chceme</a:t>
            </a:r>
          </a:p>
        </p:txBody>
      </p:sp>
      <p:sp>
        <p:nvSpPr>
          <p:cNvPr id="4" name="Zástupný symbol pro číslo snímku 3">
            <a:extLst>
              <a:ext uri="{FF2B5EF4-FFF2-40B4-BE49-F238E27FC236}">
                <a16:creationId xmlns:a16="http://schemas.microsoft.com/office/drawing/2014/main" xmlns="" id="{EFD53A9B-60E5-4A50-88B1-D0300FC86419}"/>
              </a:ext>
            </a:extLst>
          </p:cNvPr>
          <p:cNvSpPr>
            <a:spLocks noGrp="1"/>
          </p:cNvSpPr>
          <p:nvPr>
            <p:ph type="sldNum" sz="quarter" idx="12"/>
          </p:nvPr>
        </p:nvSpPr>
        <p:spPr/>
        <p:txBody>
          <a:bodyPr/>
          <a:lstStyle/>
          <a:p>
            <a:fld id="{20264769-77EF-4CD0-90DE-F7D7F2D423C4}" type="slidenum">
              <a:rPr lang="cs-CZ" smtClean="0"/>
              <a:pPr/>
              <a:t>2</a:t>
            </a:fld>
            <a:endParaRPr lang="cs-CZ" dirty="0"/>
          </a:p>
        </p:txBody>
      </p:sp>
      <p:grpSp>
        <p:nvGrpSpPr>
          <p:cNvPr id="6" name="Skupina 5">
            <a:extLst>
              <a:ext uri="{FF2B5EF4-FFF2-40B4-BE49-F238E27FC236}">
                <a16:creationId xmlns:a16="http://schemas.microsoft.com/office/drawing/2014/main" xmlns="" id="{7D9A9DA9-DC47-4B2B-976C-81A19025F9BD}"/>
              </a:ext>
            </a:extLst>
          </p:cNvPr>
          <p:cNvGrpSpPr/>
          <p:nvPr/>
        </p:nvGrpSpPr>
        <p:grpSpPr>
          <a:xfrm>
            <a:off x="0" y="6119336"/>
            <a:ext cx="3922380" cy="738664"/>
            <a:chOff x="0" y="6174226"/>
            <a:chExt cx="3922380" cy="738664"/>
          </a:xfrm>
        </p:grpSpPr>
        <p:pic>
          <p:nvPicPr>
            <p:cNvPr id="7" name="Obrázek 6">
              <a:extLst>
                <a:ext uri="{FF2B5EF4-FFF2-40B4-BE49-F238E27FC236}">
                  <a16:creationId xmlns:a16="http://schemas.microsoft.com/office/drawing/2014/main" xmlns="" id="{3C75ED60-3A47-4F39-8533-D0C09EEE887B}"/>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971600" y="6445494"/>
              <a:ext cx="1224136" cy="412288"/>
            </a:xfrm>
            <a:prstGeom prst="rect">
              <a:avLst/>
            </a:prstGeom>
          </p:spPr>
        </p:pic>
        <p:sp>
          <p:nvSpPr>
            <p:cNvPr id="8" name="TextovéPole 7">
              <a:extLst>
                <a:ext uri="{FF2B5EF4-FFF2-40B4-BE49-F238E27FC236}">
                  <a16:creationId xmlns:a16="http://schemas.microsoft.com/office/drawing/2014/main" xmlns="" id="{67D22D68-D178-4A05-883C-ED6EBB6729F1}"/>
                </a:ext>
              </a:extLst>
            </p:cNvPr>
            <p:cNvSpPr txBox="1"/>
            <p:nvPr/>
          </p:nvSpPr>
          <p:spPr>
            <a:xfrm>
              <a:off x="0" y="6174226"/>
              <a:ext cx="3922380" cy="738664"/>
            </a:xfrm>
            <a:prstGeom prst="rect">
              <a:avLst/>
            </a:prstGeom>
            <a:noFill/>
          </p:spPr>
          <p:txBody>
            <a:bodyPr wrap="square" rtlCol="0">
              <a:spAutoFit/>
            </a:bodyPr>
            <a:lstStyle/>
            <a:p>
              <a:r>
                <a:rPr lang="cs-CZ" sz="1400" i="1" dirty="0"/>
                <a:t>Svaz chovatelů ovcí a koz z.s.</a:t>
              </a:r>
            </a:p>
            <a:p>
              <a:r>
                <a:rPr lang="cs-CZ" sz="1400" i="1" dirty="0"/>
                <a:t>Kouty</a:t>
              </a:r>
            </a:p>
            <a:p>
              <a:r>
                <a:rPr lang="cs-CZ" sz="1400" i="1" dirty="0"/>
                <a:t>06. 04. 2019</a:t>
              </a:r>
            </a:p>
          </p:txBody>
        </p:sp>
      </p:grpSp>
    </p:spTree>
    <p:extLst>
      <p:ext uri="{BB962C8B-B14F-4D97-AF65-F5344CB8AC3E}">
        <p14:creationId xmlns:p14="http://schemas.microsoft.com/office/powerpoint/2010/main" xmlns="" val="22040030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55109"/>
            <a:ext cx="10515600" cy="1150936"/>
          </a:xfrm>
        </p:spPr>
        <p:txBody>
          <a:bodyPr/>
          <a:lstStyle/>
          <a:p>
            <a:pPr algn="ctr"/>
            <a:r>
              <a:rPr lang="cs-CZ" b="1" dirty="0"/>
              <a:t>Itálie</a:t>
            </a:r>
          </a:p>
        </p:txBody>
      </p:sp>
      <p:pic>
        <p:nvPicPr>
          <p:cNvPr id="5" name="Zástupný symbol pro obsah 4" descr="Itálie.png"/>
          <p:cNvPicPr>
            <a:picLocks noGrp="1" noChangeAspect="1"/>
          </p:cNvPicPr>
          <p:nvPr>
            <p:ph idx="1"/>
          </p:nvPr>
        </p:nvPicPr>
        <p:blipFill>
          <a:blip r:embed="rId2" cstate="print"/>
          <a:stretch>
            <a:fillRect/>
          </a:stretch>
        </p:blipFill>
        <p:spPr>
          <a:xfrm>
            <a:off x="8805691" y="3244399"/>
            <a:ext cx="2668957" cy="3515329"/>
          </a:xfrm>
        </p:spPr>
      </p:pic>
      <p:sp>
        <p:nvSpPr>
          <p:cNvPr id="4" name="Zástupný symbol pro číslo snímku 3"/>
          <p:cNvSpPr>
            <a:spLocks noGrp="1"/>
          </p:cNvSpPr>
          <p:nvPr>
            <p:ph type="sldNum" sz="quarter" idx="12"/>
          </p:nvPr>
        </p:nvSpPr>
        <p:spPr>
          <a:xfrm>
            <a:off x="8610600" y="6356350"/>
            <a:ext cx="2743200" cy="365125"/>
          </a:xfrm>
        </p:spPr>
        <p:txBody>
          <a:bodyPr/>
          <a:lstStyle/>
          <a:p>
            <a:fld id="{4FAB73BC-B049-4115-A692-8D63A059BFB8}" type="slidenum">
              <a:rPr lang="en-US" smtClean="0"/>
              <a:pPr/>
              <a:t>20</a:t>
            </a:fld>
            <a:endParaRPr lang="en-US" dirty="0"/>
          </a:p>
        </p:txBody>
      </p:sp>
      <p:pic>
        <p:nvPicPr>
          <p:cNvPr id="8" name="Obrázek 7" descr="Itálie 100.png"/>
          <p:cNvPicPr>
            <a:picLocks noChangeAspect="1"/>
          </p:cNvPicPr>
          <p:nvPr/>
        </p:nvPicPr>
        <p:blipFill>
          <a:blip r:embed="rId3" cstate="print"/>
          <a:stretch>
            <a:fillRect/>
          </a:stretch>
        </p:blipFill>
        <p:spPr>
          <a:xfrm>
            <a:off x="2290850" y="3373749"/>
            <a:ext cx="5929983" cy="3329114"/>
          </a:xfrm>
          <a:prstGeom prst="rect">
            <a:avLst/>
          </a:prstGeom>
        </p:spPr>
      </p:pic>
      <p:grpSp>
        <p:nvGrpSpPr>
          <p:cNvPr id="9" name="Skupina 8">
            <a:extLst>
              <a:ext uri="{FF2B5EF4-FFF2-40B4-BE49-F238E27FC236}">
                <a16:creationId xmlns:a16="http://schemas.microsoft.com/office/drawing/2014/main" xmlns="" id="{79C16B66-606D-4077-AAA5-1C8991D8EE93}"/>
              </a:ext>
            </a:extLst>
          </p:cNvPr>
          <p:cNvGrpSpPr/>
          <p:nvPr/>
        </p:nvGrpSpPr>
        <p:grpSpPr>
          <a:xfrm>
            <a:off x="0" y="6119336"/>
            <a:ext cx="3922380" cy="738664"/>
            <a:chOff x="0" y="6174226"/>
            <a:chExt cx="3922380" cy="738664"/>
          </a:xfrm>
        </p:grpSpPr>
        <p:pic>
          <p:nvPicPr>
            <p:cNvPr id="10" name="Obrázek 9">
              <a:extLst>
                <a:ext uri="{FF2B5EF4-FFF2-40B4-BE49-F238E27FC236}">
                  <a16:creationId xmlns:a16="http://schemas.microsoft.com/office/drawing/2014/main" xmlns="" id="{B46D2120-030F-4DCB-A9D7-1AA68143D90C}"/>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971600" y="6445494"/>
              <a:ext cx="1224136" cy="412288"/>
            </a:xfrm>
            <a:prstGeom prst="rect">
              <a:avLst/>
            </a:prstGeom>
          </p:spPr>
        </p:pic>
        <p:sp>
          <p:nvSpPr>
            <p:cNvPr id="11" name="TextovéPole 10">
              <a:extLst>
                <a:ext uri="{FF2B5EF4-FFF2-40B4-BE49-F238E27FC236}">
                  <a16:creationId xmlns:a16="http://schemas.microsoft.com/office/drawing/2014/main" xmlns="" id="{68C222D0-5EA4-4F8D-8AA3-6E6683F4C96A}"/>
                </a:ext>
              </a:extLst>
            </p:cNvPr>
            <p:cNvSpPr txBox="1"/>
            <p:nvPr/>
          </p:nvSpPr>
          <p:spPr>
            <a:xfrm>
              <a:off x="0" y="6174226"/>
              <a:ext cx="3922380" cy="738664"/>
            </a:xfrm>
            <a:prstGeom prst="rect">
              <a:avLst/>
            </a:prstGeom>
            <a:noFill/>
          </p:spPr>
          <p:txBody>
            <a:bodyPr wrap="square" rtlCol="0">
              <a:spAutoFit/>
            </a:bodyPr>
            <a:lstStyle/>
            <a:p>
              <a:r>
                <a:rPr lang="cs-CZ" sz="1400" i="1" dirty="0"/>
                <a:t>Svaz chovatelů ovcí a koz </a:t>
              </a:r>
              <a:r>
                <a:rPr lang="cs-CZ" sz="1400" i="1" dirty="0" err="1"/>
                <a:t>z.s</a:t>
              </a:r>
              <a:r>
                <a:rPr lang="cs-CZ" sz="1400" i="1" dirty="0"/>
                <a:t>.</a:t>
              </a:r>
            </a:p>
            <a:p>
              <a:r>
                <a:rPr lang="cs-CZ" sz="1400" i="1" dirty="0"/>
                <a:t>Kouty</a:t>
              </a:r>
            </a:p>
            <a:p>
              <a:r>
                <a:rPr lang="cs-CZ" sz="1400" i="1" dirty="0"/>
                <a:t>06. 04. 2019</a:t>
              </a:r>
            </a:p>
          </p:txBody>
        </p:sp>
      </p:grpSp>
      <p:sp>
        <p:nvSpPr>
          <p:cNvPr id="12" name="Zástupný symbol pro obsah 2">
            <a:extLst>
              <a:ext uri="{FF2B5EF4-FFF2-40B4-BE49-F238E27FC236}">
                <a16:creationId xmlns:a16="http://schemas.microsoft.com/office/drawing/2014/main" xmlns="" id="{673AFD7F-CEDC-4EE0-A1B3-2911619E1617}"/>
              </a:ext>
            </a:extLst>
          </p:cNvPr>
          <p:cNvSpPr txBox="1">
            <a:spLocks/>
          </p:cNvSpPr>
          <p:nvPr/>
        </p:nvSpPr>
        <p:spPr>
          <a:xfrm>
            <a:off x="657302" y="1206045"/>
            <a:ext cx="11377264" cy="660861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cs-CZ" dirty="0"/>
              <a:t>V lednu letošního roku otřásla veřejností zpráva o smrti ovcí ve stáji u obce Case </a:t>
            </a:r>
            <a:r>
              <a:rPr lang="cs-CZ" dirty="0" err="1"/>
              <a:t>Rosse</a:t>
            </a:r>
            <a:r>
              <a:rPr lang="cs-CZ" dirty="0"/>
              <a:t> v </a:t>
            </a:r>
            <a:r>
              <a:rPr lang="cs-CZ" dirty="0" err="1"/>
              <a:t>Ascoli</a:t>
            </a:r>
            <a:r>
              <a:rPr lang="cs-CZ" dirty="0"/>
              <a:t>, kde se vlkům podařilo proniknout do zabezpečených ovčínů a zabili přes sto ovcí</a:t>
            </a:r>
          </a:p>
          <a:p>
            <a:r>
              <a:rPr lang="cs-CZ" dirty="0"/>
              <a:t>Obce ohrožené zánikem se na pevnině prakticky překrývají s rozšířením vlků</a:t>
            </a:r>
          </a:p>
          <a:p>
            <a:endParaRPr lang="cs-CZ" dirty="0"/>
          </a:p>
          <a:p>
            <a:pPr marL="0" indent="0">
              <a:buFont typeface="Arial" panose="020B0604020202020204" pitchFamily="34" charset="0"/>
              <a:buNone/>
            </a:pPr>
            <a:r>
              <a:rPr lang="cs-CZ" dirty="0"/>
              <a:t/>
            </a:r>
            <a:br>
              <a:rPr lang="cs-CZ" dirty="0"/>
            </a:br>
            <a:r>
              <a:rPr lang="cs-CZ" dirty="0"/>
              <a:t>     </a:t>
            </a:r>
          </a:p>
          <a:p>
            <a:pPr marL="0" indent="0">
              <a:buFont typeface="Arial" panose="020B0604020202020204" pitchFamily="34" charset="0"/>
              <a:buNone/>
            </a:pPr>
            <a:endParaRPr lang="cs-CZ" dirty="0"/>
          </a:p>
          <a:p>
            <a:pPr marL="0" indent="0">
              <a:buFont typeface="Arial" panose="020B0604020202020204" pitchFamily="34" charset="0"/>
              <a:buNone/>
            </a:pPr>
            <a:endParaRPr lang="cs-CZ" dirty="0"/>
          </a:p>
        </p:txBody>
      </p:sp>
      <p:sp>
        <p:nvSpPr>
          <p:cNvPr id="13" name="TextovéPole 12">
            <a:extLst>
              <a:ext uri="{FF2B5EF4-FFF2-40B4-BE49-F238E27FC236}">
                <a16:creationId xmlns:a16="http://schemas.microsoft.com/office/drawing/2014/main" xmlns="" id="{D1C20DEE-62FB-49EE-A231-2C9CECDB3E9F}"/>
              </a:ext>
            </a:extLst>
          </p:cNvPr>
          <p:cNvSpPr txBox="1"/>
          <p:nvPr/>
        </p:nvSpPr>
        <p:spPr>
          <a:xfrm>
            <a:off x="1795825" y="3059733"/>
            <a:ext cx="7038587"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cs-CZ" sz="1800" b="1" i="0" u="none" strike="noStrike" kern="1200" cap="none" spc="0" normalizeH="0" baseline="0" noProof="0" dirty="0">
                <a:ln>
                  <a:noFill/>
                </a:ln>
                <a:solidFill>
                  <a:prstClr val="black"/>
                </a:solidFill>
                <a:effectLst/>
                <a:uLnTx/>
                <a:uFillTx/>
                <a:latin typeface="Calibri" panose="020F0502020204030204"/>
                <a:ea typeface="+mn-ea"/>
                <a:cs typeface="+mn-cs"/>
              </a:rPr>
              <a:t>Následky útoku vlků na ovce v Itálii</a:t>
            </a:r>
          </a:p>
        </p:txBody>
      </p:sp>
      <p:sp>
        <p:nvSpPr>
          <p:cNvPr id="3" name="Obdélník 2">
            <a:extLst>
              <a:ext uri="{FF2B5EF4-FFF2-40B4-BE49-F238E27FC236}">
                <a16:creationId xmlns:a16="http://schemas.microsoft.com/office/drawing/2014/main" xmlns="" id="{04DB8B92-4912-47D6-B90D-F16350D58FAD}"/>
              </a:ext>
            </a:extLst>
          </p:cNvPr>
          <p:cNvSpPr/>
          <p:nvPr/>
        </p:nvSpPr>
        <p:spPr>
          <a:xfrm>
            <a:off x="8763734" y="6702863"/>
            <a:ext cx="2164375" cy="200055"/>
          </a:xfrm>
          <a:prstGeom prst="rect">
            <a:avLst/>
          </a:prstGeom>
        </p:spPr>
        <p:txBody>
          <a:bodyPr wrap="none">
            <a:spAutoFit/>
          </a:bodyPr>
          <a:lstStyle/>
          <a:p>
            <a:r>
              <a:rPr lang="cs-CZ" sz="700" i="1" dirty="0"/>
              <a:t>Zdroj obrázku: https://forumterrealte.wordpress.com/</a:t>
            </a:r>
          </a:p>
        </p:txBody>
      </p:sp>
      <p:sp>
        <p:nvSpPr>
          <p:cNvPr id="14" name="TextovéPole 13"/>
          <p:cNvSpPr txBox="1"/>
          <p:nvPr/>
        </p:nvSpPr>
        <p:spPr>
          <a:xfrm>
            <a:off x="263353" y="5445224"/>
            <a:ext cx="1872208" cy="584775"/>
          </a:xfrm>
          <a:prstGeom prst="rect">
            <a:avLst/>
          </a:prstGeom>
          <a:noFill/>
        </p:spPr>
        <p:txBody>
          <a:bodyPr wrap="square" rtlCol="0">
            <a:spAutoFit/>
          </a:bodyPr>
          <a:lstStyle/>
          <a:p>
            <a:r>
              <a:rPr lang="cs-CZ" sz="800" dirty="0" smtClean="0">
                <a:hlinkClick r:id="rId5"/>
              </a:rPr>
              <a:t>http://www.</a:t>
            </a:r>
            <a:r>
              <a:rPr lang="cs-CZ" sz="800" dirty="0" err="1" smtClean="0">
                <a:hlinkClick r:id="rId5"/>
              </a:rPr>
              <a:t>ansa.it</a:t>
            </a:r>
            <a:r>
              <a:rPr lang="cs-CZ" sz="800" dirty="0" smtClean="0">
                <a:hlinkClick r:id="rId5"/>
              </a:rPr>
              <a:t>/</a:t>
            </a:r>
            <a:r>
              <a:rPr lang="cs-CZ" sz="800" dirty="0" err="1" smtClean="0">
                <a:hlinkClick r:id="rId5"/>
              </a:rPr>
              <a:t>marche</a:t>
            </a:r>
            <a:r>
              <a:rPr lang="cs-CZ" sz="800" dirty="0" smtClean="0">
                <a:hlinkClick r:id="rId5"/>
              </a:rPr>
              <a:t>/</a:t>
            </a:r>
            <a:r>
              <a:rPr lang="cs-CZ" sz="800" dirty="0" err="1" smtClean="0">
                <a:hlinkClick r:id="rId5"/>
              </a:rPr>
              <a:t>notizie</a:t>
            </a:r>
            <a:r>
              <a:rPr lang="cs-CZ" sz="800" dirty="0" smtClean="0">
                <a:hlinkClick r:id="rId5"/>
              </a:rPr>
              <a:t>/2019/01/19/</a:t>
            </a:r>
            <a:r>
              <a:rPr lang="cs-CZ" sz="800" dirty="0" err="1" smtClean="0">
                <a:hlinkClick r:id="rId5"/>
              </a:rPr>
              <a:t>lupi</a:t>
            </a:r>
            <a:r>
              <a:rPr lang="cs-CZ" sz="800" dirty="0" smtClean="0">
                <a:hlinkClick r:id="rId5"/>
              </a:rPr>
              <a:t>-</a:t>
            </a:r>
            <a:r>
              <a:rPr lang="cs-CZ" sz="800" dirty="0" err="1" smtClean="0">
                <a:hlinkClick r:id="rId5"/>
              </a:rPr>
              <a:t>attaccano</a:t>
            </a:r>
            <a:r>
              <a:rPr lang="cs-CZ" sz="800" dirty="0" smtClean="0">
                <a:hlinkClick r:id="rId5"/>
              </a:rPr>
              <a:t>-</a:t>
            </a:r>
            <a:r>
              <a:rPr lang="cs-CZ" sz="800" dirty="0" err="1" smtClean="0">
                <a:hlinkClick r:id="rId5"/>
              </a:rPr>
              <a:t>ovile</a:t>
            </a:r>
            <a:r>
              <a:rPr lang="cs-CZ" sz="800" dirty="0" smtClean="0">
                <a:hlinkClick r:id="rId5"/>
              </a:rPr>
              <a:t>-</a:t>
            </a:r>
            <a:r>
              <a:rPr lang="cs-CZ" sz="800" dirty="0" err="1" smtClean="0">
                <a:hlinkClick r:id="rId5"/>
              </a:rPr>
              <a:t>morte</a:t>
            </a:r>
            <a:r>
              <a:rPr lang="cs-CZ" sz="800" dirty="0" smtClean="0">
                <a:hlinkClick r:id="rId5"/>
              </a:rPr>
              <a:t>-</a:t>
            </a:r>
            <a:r>
              <a:rPr lang="cs-CZ" sz="800" dirty="0" err="1" smtClean="0">
                <a:hlinkClick r:id="rId5"/>
              </a:rPr>
              <a:t>cento</a:t>
            </a:r>
            <a:r>
              <a:rPr lang="cs-CZ" sz="800" dirty="0" smtClean="0">
                <a:hlinkClick r:id="rId5"/>
              </a:rPr>
              <a:t>-</a:t>
            </a:r>
            <a:r>
              <a:rPr lang="cs-CZ" sz="800" dirty="0" err="1" smtClean="0">
                <a:hlinkClick r:id="rId5"/>
              </a:rPr>
              <a:t>pecore</a:t>
            </a:r>
            <a:r>
              <a:rPr lang="cs-CZ" sz="800" dirty="0" smtClean="0">
                <a:hlinkClick r:id="rId5"/>
              </a:rPr>
              <a:t>_bb7489b5-fa50-4494-a4ce-bad344ae814b.html</a:t>
            </a:r>
            <a:endParaRPr lang="cs-CZ" sz="800"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54483" y="15205"/>
            <a:ext cx="10515600" cy="1325563"/>
          </a:xfrm>
        </p:spPr>
        <p:txBody>
          <a:bodyPr/>
          <a:lstStyle/>
          <a:p>
            <a:pPr algn="ctr"/>
            <a:r>
              <a:rPr lang="cs-CZ" b="1" dirty="0"/>
              <a:t>Švýcarsko</a:t>
            </a:r>
          </a:p>
        </p:txBody>
      </p:sp>
      <p:sp>
        <p:nvSpPr>
          <p:cNvPr id="3" name="Zástupný symbol pro obsah 2"/>
          <p:cNvSpPr>
            <a:spLocks noGrp="1"/>
          </p:cNvSpPr>
          <p:nvPr>
            <p:ph idx="1"/>
          </p:nvPr>
        </p:nvSpPr>
        <p:spPr>
          <a:xfrm>
            <a:off x="854483" y="1253331"/>
            <a:ext cx="10515600" cy="4351338"/>
          </a:xfrm>
        </p:spPr>
        <p:txBody>
          <a:bodyPr>
            <a:normAutofit/>
          </a:bodyPr>
          <a:lstStyle/>
          <a:p>
            <a:r>
              <a:rPr lang="cs-CZ" sz="2600" dirty="0"/>
              <a:t>10.2.2019 proběhlo lidové hlasování v kantonu </a:t>
            </a:r>
            <a:r>
              <a:rPr lang="cs-CZ" sz="2600" dirty="0" err="1"/>
              <a:t>Uri</a:t>
            </a:r>
            <a:r>
              <a:rPr lang="cs-CZ" sz="2600" dirty="0"/>
              <a:t>.</a:t>
            </a:r>
          </a:p>
          <a:p>
            <a:r>
              <a:rPr lang="cs-CZ" sz="2600" b="1" dirty="0">
                <a:solidFill>
                  <a:srgbClr val="FF0000"/>
                </a:solidFill>
              </a:rPr>
              <a:t>70,22 % obyvatel hlasovalo pro zásadní regulaci velkých masožravců</a:t>
            </a:r>
          </a:p>
          <a:p>
            <a:r>
              <a:rPr lang="cs-CZ" sz="2600" dirty="0"/>
              <a:t>Tímto kanton získá ústavní pravomoc vydávat předpisy pro ochranu stád před velkými predátory</a:t>
            </a:r>
          </a:p>
          <a:p>
            <a:r>
              <a:rPr lang="cs-CZ" sz="2600" dirty="0"/>
              <a:t>Švýcarsko požádalo 16. 8. 2018 Radu Evropy o vyřazení vlka ze statusu „přísně chráněného“</a:t>
            </a:r>
          </a:p>
          <a:p>
            <a:r>
              <a:rPr lang="cs-CZ" sz="2600" dirty="0"/>
              <a:t>Zasedání Stálého výboru Bernské úmluvy na jaře 2019 projedná švýcarskou žádost o snížení ochrany vlka  </a:t>
            </a:r>
          </a:p>
          <a:p>
            <a:endParaRPr lang="cs-CZ" sz="2600" dirty="0"/>
          </a:p>
          <a:p>
            <a:endParaRPr lang="cs-CZ" sz="2600" b="1" dirty="0"/>
          </a:p>
          <a:p>
            <a:endParaRPr lang="cs-CZ" sz="2600" dirty="0"/>
          </a:p>
        </p:txBody>
      </p:sp>
      <p:sp>
        <p:nvSpPr>
          <p:cNvPr id="4" name="Zástupný symbol pro číslo snímku 3"/>
          <p:cNvSpPr>
            <a:spLocks noGrp="1"/>
          </p:cNvSpPr>
          <p:nvPr>
            <p:ph type="sldNum" sz="quarter" idx="12"/>
          </p:nvPr>
        </p:nvSpPr>
        <p:spPr/>
        <p:txBody>
          <a:bodyPr/>
          <a:lstStyle/>
          <a:p>
            <a:fld id="{4FAB73BC-B049-4115-A692-8D63A059BFB8}" type="slidenum">
              <a:rPr lang="en-US" smtClean="0"/>
              <a:pPr/>
              <a:t>21</a:t>
            </a:fld>
            <a:endParaRPr lang="en-US" dirty="0"/>
          </a:p>
        </p:txBody>
      </p:sp>
      <p:pic>
        <p:nvPicPr>
          <p:cNvPr id="5" name="Obrázek 4" descr="URI.png"/>
          <p:cNvPicPr>
            <a:picLocks noChangeAspect="1"/>
          </p:cNvPicPr>
          <p:nvPr/>
        </p:nvPicPr>
        <p:blipFill>
          <a:blip r:embed="rId2" cstate="print"/>
          <a:stretch>
            <a:fillRect/>
          </a:stretch>
        </p:blipFill>
        <p:spPr>
          <a:xfrm>
            <a:off x="5281891" y="4734865"/>
            <a:ext cx="1628218" cy="1977122"/>
          </a:xfrm>
          <a:prstGeom prst="rect">
            <a:avLst/>
          </a:prstGeom>
        </p:spPr>
      </p:pic>
      <p:grpSp>
        <p:nvGrpSpPr>
          <p:cNvPr id="6" name="Skupina 5">
            <a:extLst>
              <a:ext uri="{FF2B5EF4-FFF2-40B4-BE49-F238E27FC236}">
                <a16:creationId xmlns:a16="http://schemas.microsoft.com/office/drawing/2014/main" xmlns="" id="{40D44BEB-6653-4F1D-9960-77FF223AECB9}"/>
              </a:ext>
            </a:extLst>
          </p:cNvPr>
          <p:cNvGrpSpPr/>
          <p:nvPr/>
        </p:nvGrpSpPr>
        <p:grpSpPr>
          <a:xfrm>
            <a:off x="0" y="6119336"/>
            <a:ext cx="3922380" cy="738664"/>
            <a:chOff x="0" y="6174226"/>
            <a:chExt cx="3922380" cy="738664"/>
          </a:xfrm>
        </p:grpSpPr>
        <p:pic>
          <p:nvPicPr>
            <p:cNvPr id="7" name="Obrázek 6">
              <a:extLst>
                <a:ext uri="{FF2B5EF4-FFF2-40B4-BE49-F238E27FC236}">
                  <a16:creationId xmlns:a16="http://schemas.microsoft.com/office/drawing/2014/main" xmlns="" id="{181DBCCA-346D-4DE3-B376-5D322E6AB532}"/>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971600" y="6445494"/>
              <a:ext cx="1224136" cy="412288"/>
            </a:xfrm>
            <a:prstGeom prst="rect">
              <a:avLst/>
            </a:prstGeom>
          </p:spPr>
        </p:pic>
        <p:sp>
          <p:nvSpPr>
            <p:cNvPr id="8" name="TextovéPole 7">
              <a:extLst>
                <a:ext uri="{FF2B5EF4-FFF2-40B4-BE49-F238E27FC236}">
                  <a16:creationId xmlns:a16="http://schemas.microsoft.com/office/drawing/2014/main" xmlns="" id="{CE7D7572-8A22-4405-A600-BC57EC162F26}"/>
                </a:ext>
              </a:extLst>
            </p:cNvPr>
            <p:cNvSpPr txBox="1"/>
            <p:nvPr/>
          </p:nvSpPr>
          <p:spPr>
            <a:xfrm>
              <a:off x="0" y="6174226"/>
              <a:ext cx="3922380" cy="738664"/>
            </a:xfrm>
            <a:prstGeom prst="rect">
              <a:avLst/>
            </a:prstGeom>
            <a:noFill/>
          </p:spPr>
          <p:txBody>
            <a:bodyPr wrap="square" rtlCol="0">
              <a:spAutoFit/>
            </a:bodyPr>
            <a:lstStyle/>
            <a:p>
              <a:r>
                <a:rPr lang="cs-CZ" sz="1400" i="1" dirty="0"/>
                <a:t>Svaz chovatelů ovcí a koz </a:t>
              </a:r>
              <a:r>
                <a:rPr lang="cs-CZ" sz="1400" i="1" dirty="0" err="1"/>
                <a:t>z.s</a:t>
              </a:r>
              <a:r>
                <a:rPr lang="cs-CZ" sz="1400" i="1" dirty="0"/>
                <a:t>.</a:t>
              </a:r>
            </a:p>
            <a:p>
              <a:r>
                <a:rPr lang="cs-CZ" sz="1400" i="1" dirty="0"/>
                <a:t>Kouty</a:t>
              </a:r>
            </a:p>
            <a:p>
              <a:r>
                <a:rPr lang="cs-CZ" sz="1400" i="1" dirty="0"/>
                <a:t>06. 04. 2019</a:t>
              </a:r>
            </a:p>
          </p:txBody>
        </p:sp>
      </p:grpSp>
      <p:sp>
        <p:nvSpPr>
          <p:cNvPr id="10" name="Obdélník 9">
            <a:extLst>
              <a:ext uri="{FF2B5EF4-FFF2-40B4-BE49-F238E27FC236}">
                <a16:creationId xmlns:a16="http://schemas.microsoft.com/office/drawing/2014/main" xmlns="" id="{1960C47B-5142-4E25-ABDF-0DC637328C86}"/>
              </a:ext>
            </a:extLst>
          </p:cNvPr>
          <p:cNvSpPr/>
          <p:nvPr/>
        </p:nvSpPr>
        <p:spPr>
          <a:xfrm>
            <a:off x="5189999" y="6673950"/>
            <a:ext cx="1444626" cy="200055"/>
          </a:xfrm>
          <a:prstGeom prst="rect">
            <a:avLst/>
          </a:prstGeom>
        </p:spPr>
        <p:txBody>
          <a:bodyPr wrap="none">
            <a:spAutoFit/>
          </a:bodyPr>
          <a:lstStyle/>
          <a:p>
            <a:r>
              <a:rPr lang="cs-CZ" sz="700" i="1" dirty="0"/>
              <a:t>Zdroj obrázku: https://www.ur.ch/</a:t>
            </a:r>
          </a:p>
        </p:txBody>
      </p:sp>
      <p:sp>
        <p:nvSpPr>
          <p:cNvPr id="11" name="TextovéPole 10">
            <a:extLst>
              <a:ext uri="{FF2B5EF4-FFF2-40B4-BE49-F238E27FC236}">
                <a16:creationId xmlns:a16="http://schemas.microsoft.com/office/drawing/2014/main" xmlns="" id="{40D75EE7-391E-45AD-81AA-8E25BB2BABE7}"/>
              </a:ext>
            </a:extLst>
          </p:cNvPr>
          <p:cNvSpPr txBox="1"/>
          <p:nvPr/>
        </p:nvSpPr>
        <p:spPr>
          <a:xfrm>
            <a:off x="2592989" y="4417291"/>
            <a:ext cx="7038587"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cs-CZ" sz="1800" b="1" i="0" u="none" strike="noStrike" kern="1200" cap="none" spc="0" normalizeH="0" baseline="0" noProof="0" dirty="0">
                <a:ln>
                  <a:noFill/>
                </a:ln>
                <a:solidFill>
                  <a:prstClr val="black"/>
                </a:solidFill>
                <a:effectLst/>
                <a:uLnTx/>
                <a:uFillTx/>
                <a:latin typeface="Calibri" panose="020F0502020204030204"/>
                <a:ea typeface="+mn-ea"/>
                <a:cs typeface="+mn-cs"/>
              </a:rPr>
              <a:t>Kanton Uri</a:t>
            </a:r>
          </a:p>
        </p:txBody>
      </p:sp>
      <p:sp>
        <p:nvSpPr>
          <p:cNvPr id="12" name="TextovéPole 11"/>
          <p:cNvSpPr txBox="1"/>
          <p:nvPr/>
        </p:nvSpPr>
        <p:spPr>
          <a:xfrm>
            <a:off x="7349008" y="5805264"/>
            <a:ext cx="4842992" cy="215444"/>
          </a:xfrm>
          <a:prstGeom prst="rect">
            <a:avLst/>
          </a:prstGeom>
          <a:noFill/>
        </p:spPr>
        <p:txBody>
          <a:bodyPr wrap="none" rtlCol="0">
            <a:spAutoFit/>
          </a:bodyPr>
          <a:lstStyle/>
          <a:p>
            <a:r>
              <a:rPr lang="cs-CZ" sz="800" dirty="0" smtClean="0">
                <a:hlinkClick r:id="rId4"/>
              </a:rPr>
              <a:t>http://www.</a:t>
            </a:r>
            <a:r>
              <a:rPr lang="cs-CZ" sz="800" dirty="0" err="1" smtClean="0">
                <a:hlinkClick r:id="rId4"/>
              </a:rPr>
              <a:t>atsenzagp.org</a:t>
            </a:r>
            <a:r>
              <a:rPr lang="cs-CZ" sz="800" dirty="0" smtClean="0">
                <a:hlinkClick r:id="rId4"/>
              </a:rPr>
              <a:t>/</a:t>
            </a:r>
            <a:r>
              <a:rPr lang="cs-CZ" sz="800" dirty="0" err="1" smtClean="0">
                <a:hlinkClick r:id="rId4"/>
              </a:rPr>
              <a:t>it</a:t>
            </a:r>
            <a:r>
              <a:rPr lang="cs-CZ" sz="800" dirty="0" smtClean="0">
                <a:hlinkClick r:id="rId4"/>
              </a:rPr>
              <a:t>/520-</a:t>
            </a:r>
            <a:r>
              <a:rPr lang="cs-CZ" sz="800" dirty="0" err="1" smtClean="0">
                <a:hlinkClick r:id="rId4"/>
              </a:rPr>
              <a:t>votazione</a:t>
            </a:r>
            <a:r>
              <a:rPr lang="cs-CZ" sz="800" dirty="0" smtClean="0">
                <a:hlinkClick r:id="rId4"/>
              </a:rPr>
              <a:t>-</a:t>
            </a:r>
            <a:r>
              <a:rPr lang="cs-CZ" sz="800" dirty="0" err="1" smtClean="0">
                <a:hlinkClick r:id="rId4"/>
              </a:rPr>
              <a:t>popolare</a:t>
            </a:r>
            <a:r>
              <a:rPr lang="cs-CZ" sz="800" dirty="0" smtClean="0">
                <a:hlinkClick r:id="rId4"/>
              </a:rPr>
              <a:t>-</a:t>
            </a:r>
            <a:r>
              <a:rPr lang="cs-CZ" sz="800" dirty="0" err="1" smtClean="0">
                <a:hlinkClick r:id="rId4"/>
              </a:rPr>
              <a:t>del</a:t>
            </a:r>
            <a:r>
              <a:rPr lang="cs-CZ" sz="800" dirty="0" smtClean="0">
                <a:hlinkClick r:id="rId4"/>
              </a:rPr>
              <a:t>-10-</a:t>
            </a:r>
            <a:r>
              <a:rPr lang="cs-CZ" sz="800" dirty="0" err="1" smtClean="0">
                <a:hlinkClick r:id="rId4"/>
              </a:rPr>
              <a:t>febbraio</a:t>
            </a:r>
            <a:r>
              <a:rPr lang="cs-CZ" sz="800" dirty="0" smtClean="0">
                <a:hlinkClick r:id="rId4"/>
              </a:rPr>
              <a:t>-2018-</a:t>
            </a:r>
            <a:r>
              <a:rPr lang="cs-CZ" sz="800" dirty="0" err="1" smtClean="0">
                <a:hlinkClick r:id="rId4"/>
              </a:rPr>
              <a:t>nel</a:t>
            </a:r>
            <a:r>
              <a:rPr lang="cs-CZ" sz="800" dirty="0" smtClean="0">
                <a:hlinkClick r:id="rId4"/>
              </a:rPr>
              <a:t>-</a:t>
            </a:r>
            <a:r>
              <a:rPr lang="cs-CZ" sz="800" dirty="0" err="1" smtClean="0">
                <a:hlinkClick r:id="rId4"/>
              </a:rPr>
              <a:t>canton</a:t>
            </a:r>
            <a:r>
              <a:rPr lang="cs-CZ" sz="800" dirty="0" smtClean="0">
                <a:hlinkClick r:id="rId4"/>
              </a:rPr>
              <a:t>-</a:t>
            </a:r>
            <a:r>
              <a:rPr lang="cs-CZ" sz="800" dirty="0" err="1" smtClean="0">
                <a:hlinkClick r:id="rId4"/>
              </a:rPr>
              <a:t>uri</a:t>
            </a:r>
            <a:r>
              <a:rPr lang="cs-CZ" sz="800" dirty="0" smtClean="0">
                <a:hlinkClick r:id="rId4"/>
              </a:rPr>
              <a:t>-</a:t>
            </a:r>
            <a:r>
              <a:rPr lang="cs-CZ" sz="800" dirty="0" err="1" smtClean="0">
                <a:hlinkClick r:id="rId4"/>
              </a:rPr>
              <a:t>un</a:t>
            </a:r>
            <a:r>
              <a:rPr lang="cs-CZ" sz="800" dirty="0" smtClean="0">
                <a:hlinkClick r:id="rId4"/>
              </a:rPr>
              <a:t>-grande-</a:t>
            </a:r>
            <a:r>
              <a:rPr lang="cs-CZ" sz="800" dirty="0" err="1" smtClean="0">
                <a:hlinkClick r:id="rId4"/>
              </a:rPr>
              <a:t>risultato</a:t>
            </a:r>
            <a:endParaRPr lang="cs-CZ" sz="800"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Nadpis 1">
            <a:extLst>
              <a:ext uri="{FF2B5EF4-FFF2-40B4-BE49-F238E27FC236}">
                <a16:creationId xmlns:a16="http://schemas.microsoft.com/office/drawing/2014/main" xmlns="" id="{18AEBD05-8688-42FA-8F27-F0F5ABDC2F62}"/>
              </a:ext>
            </a:extLst>
          </p:cNvPr>
          <p:cNvSpPr>
            <a:spLocks noGrp="1"/>
          </p:cNvSpPr>
          <p:nvPr>
            <p:ph type="title"/>
          </p:nvPr>
        </p:nvSpPr>
        <p:spPr>
          <a:xfrm>
            <a:off x="609600" y="274638"/>
            <a:ext cx="10972800" cy="1143000"/>
          </a:xfrm>
        </p:spPr>
        <p:txBody>
          <a:bodyPr/>
          <a:lstStyle/>
          <a:p>
            <a:pPr algn="ctr"/>
            <a:r>
              <a:rPr lang="cs-CZ" b="1" dirty="0"/>
              <a:t>Situace v ostatních zemích</a:t>
            </a:r>
          </a:p>
        </p:txBody>
      </p:sp>
      <p:sp>
        <p:nvSpPr>
          <p:cNvPr id="3" name="Zástupný symbol pro obsah 2">
            <a:extLst>
              <a:ext uri="{FF2B5EF4-FFF2-40B4-BE49-F238E27FC236}">
                <a16:creationId xmlns:a16="http://schemas.microsoft.com/office/drawing/2014/main" xmlns="" id="{68DC80E4-A255-4D83-83C7-23B0D69E844E}"/>
              </a:ext>
            </a:extLst>
          </p:cNvPr>
          <p:cNvSpPr>
            <a:spLocks noGrp="1"/>
          </p:cNvSpPr>
          <p:nvPr>
            <p:ph idx="1"/>
          </p:nvPr>
        </p:nvSpPr>
        <p:spPr>
          <a:xfrm>
            <a:off x="609600" y="1447555"/>
            <a:ext cx="11377264" cy="6608617"/>
          </a:xfrm>
        </p:spPr>
        <p:txBody>
          <a:bodyPr>
            <a:normAutofit/>
          </a:bodyPr>
          <a:lstStyle/>
          <a:p>
            <a:r>
              <a:rPr lang="cs-CZ" dirty="0"/>
              <a:t>Norsko se rozhodlo zredukovat vlčí populaci z 68 na 47 kusů a vytyčilo území, kde budou tolerováni</a:t>
            </a:r>
          </a:p>
          <a:p>
            <a:r>
              <a:rPr lang="cs-CZ" dirty="0"/>
              <a:t>Na Slovensku jsou uplatňovány kvóty pro lov vlka, v současné době 70 kusů</a:t>
            </a:r>
          </a:p>
          <a:p>
            <a:r>
              <a:rPr lang="cs-CZ" dirty="0"/>
              <a:t>Švédsko reguluje vlky v režii státu a částečně na povolenky</a:t>
            </a:r>
          </a:p>
          <a:p>
            <a:r>
              <a:rPr lang="cs-CZ" dirty="0"/>
              <a:t>Dánsko i kvůli vlkům staví plot na hranici s Německem</a:t>
            </a:r>
          </a:p>
          <a:p>
            <a:pPr marL="0" indent="0">
              <a:buNone/>
            </a:pPr>
            <a:r>
              <a:rPr lang="cs-CZ" dirty="0"/>
              <a:t/>
            </a:r>
            <a:br>
              <a:rPr lang="cs-CZ" dirty="0"/>
            </a:br>
            <a:r>
              <a:rPr lang="cs-CZ" dirty="0"/>
              <a:t>     </a:t>
            </a:r>
          </a:p>
        </p:txBody>
      </p:sp>
      <p:sp>
        <p:nvSpPr>
          <p:cNvPr id="13" name="Zástupný symbol pro číslo snímku 12">
            <a:extLst>
              <a:ext uri="{FF2B5EF4-FFF2-40B4-BE49-F238E27FC236}">
                <a16:creationId xmlns:a16="http://schemas.microsoft.com/office/drawing/2014/main" xmlns="" id="{29D30ABB-015C-4F91-90DE-4207392D79E3}"/>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FAB73BC-B049-4115-A692-8D63A059BFB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5" name="Obrázek 4" descr="Obsah obrázku text, mapa&#10;&#10;Popis vygenerován s velmi vysokou mírou spolehlivosti">
            <a:extLst>
              <a:ext uri="{FF2B5EF4-FFF2-40B4-BE49-F238E27FC236}">
                <a16:creationId xmlns:a16="http://schemas.microsoft.com/office/drawing/2014/main" xmlns="" id="{3D940EEE-DCAD-4E87-8DB3-664A6829073E}"/>
              </a:ext>
            </a:extLst>
          </p:cNvPr>
          <p:cNvPicPr>
            <a:picLocks noChangeAspect="1"/>
          </p:cNvPicPr>
          <p:nvPr/>
        </p:nvPicPr>
        <p:blipFill>
          <a:blip r:embed="rId2" cstate="print"/>
          <a:stretch>
            <a:fillRect/>
          </a:stretch>
        </p:blipFill>
        <p:spPr>
          <a:xfrm>
            <a:off x="8688288" y="3717032"/>
            <a:ext cx="3503711" cy="3004444"/>
          </a:xfrm>
          <a:prstGeom prst="rect">
            <a:avLst/>
          </a:prstGeom>
        </p:spPr>
      </p:pic>
      <p:sp>
        <p:nvSpPr>
          <p:cNvPr id="7" name="TextovéPole 6">
            <a:extLst>
              <a:ext uri="{FF2B5EF4-FFF2-40B4-BE49-F238E27FC236}">
                <a16:creationId xmlns:a16="http://schemas.microsoft.com/office/drawing/2014/main" xmlns="" id="{D26DF99C-A9D1-4E76-BDA2-5E60CC4CF237}"/>
              </a:ext>
            </a:extLst>
          </p:cNvPr>
          <p:cNvSpPr txBox="1"/>
          <p:nvPr/>
        </p:nvSpPr>
        <p:spPr>
          <a:xfrm>
            <a:off x="8610600" y="3402573"/>
            <a:ext cx="3606896"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cs-CZ" sz="1800" b="1" i="0" u="none" strike="noStrike" kern="1200" cap="none" spc="0" normalizeH="0" baseline="0" noProof="0" dirty="0">
                <a:ln>
                  <a:noFill/>
                </a:ln>
                <a:solidFill>
                  <a:prstClr val="black"/>
                </a:solidFill>
                <a:effectLst/>
                <a:uLnTx/>
                <a:uFillTx/>
                <a:latin typeface="Calibri" panose="020F0502020204030204"/>
                <a:ea typeface="+mn-ea"/>
                <a:cs typeface="+mn-cs"/>
              </a:rPr>
              <a:t>Vlčí rajonizace v Norsku</a:t>
            </a:r>
          </a:p>
        </p:txBody>
      </p:sp>
      <p:sp>
        <p:nvSpPr>
          <p:cNvPr id="17" name="Obdélník 16">
            <a:extLst>
              <a:ext uri="{FF2B5EF4-FFF2-40B4-BE49-F238E27FC236}">
                <a16:creationId xmlns:a16="http://schemas.microsoft.com/office/drawing/2014/main" xmlns="" id="{9615BCFE-50F9-4D17-8632-28F8CD63D752}"/>
              </a:ext>
            </a:extLst>
          </p:cNvPr>
          <p:cNvSpPr/>
          <p:nvPr/>
        </p:nvSpPr>
        <p:spPr>
          <a:xfrm>
            <a:off x="8610600" y="6669417"/>
            <a:ext cx="3070071" cy="20005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cs-CZ" sz="700" b="0" i="0" u="none" strike="noStrike" kern="1200" cap="none" spc="0" normalizeH="0" baseline="0" noProof="0" dirty="0">
                <a:ln>
                  <a:noFill/>
                </a:ln>
                <a:solidFill>
                  <a:prstClr val="black"/>
                </a:solidFill>
                <a:effectLst/>
                <a:uLnTx/>
                <a:uFillTx/>
                <a:latin typeface="Calibri" panose="020F0502020204030204"/>
                <a:ea typeface="+mn-ea"/>
                <a:cs typeface="+mn-cs"/>
              </a:rPr>
              <a:t>Zdroj obrázku: </a:t>
            </a:r>
            <a:r>
              <a:rPr kumimoji="0" lang="cs-CZ" sz="700" b="0" i="1" u="none" strike="noStrike" kern="1200" cap="none" spc="0" normalizeH="0" baseline="0" noProof="0" dirty="0">
                <a:ln>
                  <a:noFill/>
                </a:ln>
                <a:solidFill>
                  <a:prstClr val="black"/>
                </a:solidFill>
                <a:effectLst/>
                <a:uLnTx/>
                <a:uFillTx/>
                <a:latin typeface="Calibri" panose="020F0502020204030204"/>
                <a:ea typeface="+mn-ea"/>
                <a:cs typeface="+mn-cs"/>
              </a:rPr>
              <a:t>https://www.selmy.cz/clanky/vyhubi-norsko-svoji-vlci-populaci/</a:t>
            </a:r>
          </a:p>
        </p:txBody>
      </p:sp>
      <p:grpSp>
        <p:nvGrpSpPr>
          <p:cNvPr id="11" name="Skupina 10">
            <a:extLst>
              <a:ext uri="{FF2B5EF4-FFF2-40B4-BE49-F238E27FC236}">
                <a16:creationId xmlns:a16="http://schemas.microsoft.com/office/drawing/2014/main" xmlns="" id="{75241228-6D5D-4886-978B-A780F4A4149F}"/>
              </a:ext>
            </a:extLst>
          </p:cNvPr>
          <p:cNvGrpSpPr/>
          <p:nvPr/>
        </p:nvGrpSpPr>
        <p:grpSpPr>
          <a:xfrm>
            <a:off x="0" y="6119336"/>
            <a:ext cx="3922380" cy="738664"/>
            <a:chOff x="0" y="6174226"/>
            <a:chExt cx="3922380" cy="738664"/>
          </a:xfrm>
        </p:grpSpPr>
        <p:pic>
          <p:nvPicPr>
            <p:cNvPr id="12" name="Obrázek 11">
              <a:extLst>
                <a:ext uri="{FF2B5EF4-FFF2-40B4-BE49-F238E27FC236}">
                  <a16:creationId xmlns:a16="http://schemas.microsoft.com/office/drawing/2014/main" xmlns="" id="{455D00F2-388B-4C17-AE36-AAE2E2291F93}"/>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971600" y="6445494"/>
              <a:ext cx="1224136" cy="412288"/>
            </a:xfrm>
            <a:prstGeom prst="rect">
              <a:avLst/>
            </a:prstGeom>
          </p:spPr>
        </p:pic>
        <p:sp>
          <p:nvSpPr>
            <p:cNvPr id="18" name="TextovéPole 17">
              <a:extLst>
                <a:ext uri="{FF2B5EF4-FFF2-40B4-BE49-F238E27FC236}">
                  <a16:creationId xmlns:a16="http://schemas.microsoft.com/office/drawing/2014/main" xmlns="" id="{B278EFF0-BEB5-4443-90E0-DCD277B85022}"/>
                </a:ext>
              </a:extLst>
            </p:cNvPr>
            <p:cNvSpPr txBox="1"/>
            <p:nvPr/>
          </p:nvSpPr>
          <p:spPr>
            <a:xfrm>
              <a:off x="0" y="6174226"/>
              <a:ext cx="3922380" cy="738664"/>
            </a:xfrm>
            <a:prstGeom prst="rect">
              <a:avLst/>
            </a:prstGeom>
            <a:noFill/>
          </p:spPr>
          <p:txBody>
            <a:bodyPr wrap="square" rtlCol="0">
              <a:spAutoFit/>
            </a:bodyPr>
            <a:lstStyle/>
            <a:p>
              <a:r>
                <a:rPr lang="cs-CZ" sz="1400" i="1" dirty="0"/>
                <a:t>Svaz chovatelů ovcí a koz </a:t>
              </a:r>
              <a:r>
                <a:rPr lang="cs-CZ" sz="1400" i="1" dirty="0" err="1"/>
                <a:t>z.s</a:t>
              </a:r>
              <a:r>
                <a:rPr lang="cs-CZ" sz="1400" i="1" dirty="0"/>
                <a:t>.</a:t>
              </a:r>
            </a:p>
            <a:p>
              <a:r>
                <a:rPr lang="cs-CZ" sz="1400" i="1" dirty="0"/>
                <a:t>Kouty</a:t>
              </a:r>
            </a:p>
            <a:p>
              <a:r>
                <a:rPr lang="cs-CZ" sz="1400" i="1" dirty="0"/>
                <a:t>06. 04. 2019</a:t>
              </a:r>
            </a:p>
          </p:txBody>
        </p:sp>
      </p:grpSp>
      <p:pic>
        <p:nvPicPr>
          <p:cNvPr id="14" name="Obrázek 13" descr="Dánsko plot.png"/>
          <p:cNvPicPr>
            <a:picLocks noChangeAspect="1"/>
          </p:cNvPicPr>
          <p:nvPr/>
        </p:nvPicPr>
        <p:blipFill>
          <a:blip r:embed="rId4" cstate="print"/>
          <a:stretch>
            <a:fillRect/>
          </a:stretch>
        </p:blipFill>
        <p:spPr>
          <a:xfrm>
            <a:off x="1409837" y="4190204"/>
            <a:ext cx="3534876" cy="2018263"/>
          </a:xfrm>
          <a:prstGeom prst="rect">
            <a:avLst/>
          </a:prstGeom>
        </p:spPr>
      </p:pic>
      <p:pic>
        <p:nvPicPr>
          <p:cNvPr id="15" name="Obrázek 14" descr="dánové plot.png"/>
          <p:cNvPicPr>
            <a:picLocks noChangeAspect="1"/>
          </p:cNvPicPr>
          <p:nvPr/>
        </p:nvPicPr>
        <p:blipFill>
          <a:blip r:embed="rId5" cstate="print"/>
          <a:stretch>
            <a:fillRect/>
          </a:stretch>
        </p:blipFill>
        <p:spPr>
          <a:xfrm>
            <a:off x="4944713" y="4190204"/>
            <a:ext cx="3503711" cy="2510122"/>
          </a:xfrm>
          <a:prstGeom prst="rect">
            <a:avLst/>
          </a:prstGeom>
        </p:spPr>
      </p:pic>
      <p:sp>
        <p:nvSpPr>
          <p:cNvPr id="16" name="TextovéPole 15">
            <a:extLst>
              <a:ext uri="{FF2B5EF4-FFF2-40B4-BE49-F238E27FC236}">
                <a16:creationId xmlns:a16="http://schemas.microsoft.com/office/drawing/2014/main" xmlns="" id="{DEE46147-45D7-42D0-A6A9-B7D5D9664919}"/>
              </a:ext>
            </a:extLst>
          </p:cNvPr>
          <p:cNvSpPr txBox="1"/>
          <p:nvPr/>
        </p:nvSpPr>
        <p:spPr>
          <a:xfrm>
            <a:off x="1438168" y="3869904"/>
            <a:ext cx="7038587"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cs-CZ" sz="1800" b="1" i="0" u="none" strike="noStrike" kern="1200" cap="none" spc="0" normalizeH="0" baseline="0" noProof="0" dirty="0">
                <a:ln>
                  <a:noFill/>
                </a:ln>
                <a:solidFill>
                  <a:prstClr val="black"/>
                </a:solidFill>
                <a:effectLst/>
                <a:uLnTx/>
                <a:uFillTx/>
                <a:latin typeface="Calibri" panose="020F0502020204030204"/>
                <a:ea typeface="+mn-ea"/>
                <a:cs typeface="+mn-cs"/>
              </a:rPr>
              <a:t>Stavba plotu v Dánsku</a:t>
            </a:r>
          </a:p>
        </p:txBody>
      </p:sp>
      <p:sp>
        <p:nvSpPr>
          <p:cNvPr id="19" name="Obdélník 18">
            <a:extLst>
              <a:ext uri="{FF2B5EF4-FFF2-40B4-BE49-F238E27FC236}">
                <a16:creationId xmlns:a16="http://schemas.microsoft.com/office/drawing/2014/main" xmlns="" id="{F96DDD69-2563-445E-B485-E00FABB8EC55}"/>
              </a:ext>
            </a:extLst>
          </p:cNvPr>
          <p:cNvSpPr/>
          <p:nvPr/>
        </p:nvSpPr>
        <p:spPr>
          <a:xfrm>
            <a:off x="3909760" y="6166798"/>
            <a:ext cx="1109599" cy="20005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cs-CZ" sz="700" b="0" i="0" u="none" strike="noStrike" kern="1200" cap="none" spc="0" normalizeH="0" baseline="0" noProof="0" dirty="0">
                <a:ln>
                  <a:noFill/>
                </a:ln>
                <a:solidFill>
                  <a:prstClr val="black"/>
                </a:solidFill>
                <a:effectLst/>
                <a:uLnTx/>
                <a:uFillTx/>
                <a:latin typeface="Calibri" panose="020F0502020204030204"/>
                <a:ea typeface="+mn-ea"/>
                <a:cs typeface="+mn-cs"/>
              </a:rPr>
              <a:t>Zdroj obrázku: novinky.cz</a:t>
            </a:r>
            <a:endParaRPr kumimoji="0" lang="cs-CZ" sz="7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0" name="Obdélník 19">
            <a:extLst>
              <a:ext uri="{FF2B5EF4-FFF2-40B4-BE49-F238E27FC236}">
                <a16:creationId xmlns:a16="http://schemas.microsoft.com/office/drawing/2014/main" xmlns="" id="{FEADBD62-C680-4804-9958-00DE43A906F4}"/>
              </a:ext>
            </a:extLst>
          </p:cNvPr>
          <p:cNvSpPr/>
          <p:nvPr/>
        </p:nvSpPr>
        <p:spPr>
          <a:xfrm>
            <a:off x="4897432" y="6669417"/>
            <a:ext cx="1043876" cy="20005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cs-CZ" sz="700" b="0" i="0" u="none" strike="noStrike" kern="1200" cap="none" spc="0" normalizeH="0" baseline="0" noProof="0" dirty="0">
                <a:ln>
                  <a:noFill/>
                </a:ln>
                <a:solidFill>
                  <a:prstClr val="black"/>
                </a:solidFill>
                <a:effectLst/>
                <a:uLnTx/>
                <a:uFillTx/>
                <a:latin typeface="Calibri" panose="020F0502020204030204"/>
                <a:ea typeface="+mn-ea"/>
                <a:cs typeface="+mn-cs"/>
              </a:rPr>
              <a:t>Zdroj obrázku: ČTK / AP</a:t>
            </a:r>
            <a:endParaRPr kumimoji="0" lang="cs-CZ" sz="7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1" name="TextovéPole 20"/>
          <p:cNvSpPr txBox="1"/>
          <p:nvPr/>
        </p:nvSpPr>
        <p:spPr>
          <a:xfrm>
            <a:off x="0" y="4221088"/>
            <a:ext cx="1487488" cy="1908215"/>
          </a:xfrm>
          <a:prstGeom prst="rect">
            <a:avLst/>
          </a:prstGeom>
          <a:noFill/>
        </p:spPr>
        <p:txBody>
          <a:bodyPr wrap="square" rtlCol="0">
            <a:spAutoFit/>
          </a:bodyPr>
          <a:lstStyle/>
          <a:p>
            <a:r>
              <a:rPr lang="cs-CZ" sz="600" dirty="0" smtClean="0">
                <a:hlinkClick r:id="rId6"/>
              </a:rPr>
              <a:t>http://woelfeindeutschland.de</a:t>
            </a:r>
            <a:r>
              <a:rPr lang="cs-CZ" sz="600" dirty="0" smtClean="0">
                <a:hlinkClick r:id="rId6"/>
              </a:rPr>
              <a:t>/</a:t>
            </a:r>
          </a:p>
          <a:p>
            <a:r>
              <a:rPr lang="cs-CZ" sz="600" dirty="0" err="1" smtClean="0">
                <a:hlinkClick r:id="rId6"/>
              </a:rPr>
              <a:t>schutzjagd</a:t>
            </a:r>
            <a:r>
              <a:rPr lang="cs-CZ" sz="600" dirty="0" smtClean="0">
                <a:hlinkClick r:id="rId6"/>
              </a:rPr>
              <a:t>-</a:t>
            </a:r>
            <a:r>
              <a:rPr lang="cs-CZ" sz="600" dirty="0" err="1" smtClean="0">
                <a:hlinkClick r:id="rId6"/>
              </a:rPr>
              <a:t>missverstaendnis</a:t>
            </a:r>
            <a:r>
              <a:rPr lang="cs-CZ" sz="600" dirty="0" smtClean="0">
                <a:hlinkClick r:id="rId6"/>
              </a:rPr>
              <a:t>-</a:t>
            </a:r>
            <a:r>
              <a:rPr lang="cs-CZ" sz="600" dirty="0" err="1" smtClean="0">
                <a:hlinkClick r:id="rId6"/>
              </a:rPr>
              <a:t>mit</a:t>
            </a:r>
            <a:r>
              <a:rPr lang="cs-CZ" sz="600" dirty="0" smtClean="0">
                <a:hlinkClick r:id="rId6"/>
              </a:rPr>
              <a:t>-</a:t>
            </a:r>
            <a:r>
              <a:rPr lang="cs-CZ" sz="600" dirty="0" err="1" smtClean="0">
                <a:hlinkClick r:id="rId6"/>
              </a:rPr>
              <a:t>methode</a:t>
            </a:r>
            <a:r>
              <a:rPr lang="cs-CZ" sz="600" dirty="0" smtClean="0">
                <a:hlinkClick r:id="rId6"/>
              </a:rPr>
              <a:t>/</a:t>
            </a:r>
            <a:endParaRPr lang="cs-CZ" sz="600" dirty="0" smtClean="0"/>
          </a:p>
          <a:p>
            <a:r>
              <a:rPr lang="cs-CZ" sz="800" dirty="0" smtClean="0">
                <a:hlinkClick r:id="rId7"/>
              </a:rPr>
              <a:t>https://www.dalito.sk/76-vlkov-na-odstrel</a:t>
            </a:r>
            <a:r>
              <a:rPr lang="cs-CZ" sz="800" dirty="0" smtClean="0">
                <a:hlinkClick r:id="rId7"/>
              </a:rPr>
              <a:t>/</a:t>
            </a:r>
            <a:endParaRPr lang="cs-CZ" sz="800" dirty="0" smtClean="0"/>
          </a:p>
          <a:p>
            <a:r>
              <a:rPr lang="cs-CZ" sz="800" dirty="0" smtClean="0">
                <a:hlinkClick r:id="rId8"/>
              </a:rPr>
              <a:t>https://</a:t>
            </a:r>
            <a:r>
              <a:rPr lang="cs-CZ" sz="800" dirty="0" smtClean="0">
                <a:hlinkClick r:id="rId8"/>
              </a:rPr>
              <a:t>tn.nova.cz/clanek/norsko-planuje-vybit-dve-tretiny-vlku-vlada-sklizi-tvrdou-kritiku.html</a:t>
            </a:r>
            <a:endParaRPr lang="cs-CZ" sz="800" dirty="0" smtClean="0"/>
          </a:p>
          <a:p>
            <a:r>
              <a:rPr lang="cs-CZ" sz="800" dirty="0" smtClean="0">
                <a:hlinkClick r:id="rId9"/>
              </a:rPr>
              <a:t>https://www.idnes.cz/zpravy/zahranicni/dansko-plot-divoka-prasata-nemecko-praseci-mor.A190129_101725_zahranicni_remy</a:t>
            </a:r>
            <a:endParaRPr lang="cs-CZ" sz="600" dirty="0" smtClean="0"/>
          </a:p>
          <a:p>
            <a:endParaRPr lang="cs-CZ" sz="600" dirty="0" smtClean="0"/>
          </a:p>
          <a:p>
            <a:endParaRPr lang="cs-CZ" sz="600" dirty="0"/>
          </a:p>
        </p:txBody>
      </p:sp>
    </p:spTree>
    <p:extLst>
      <p:ext uri="{BB962C8B-B14F-4D97-AF65-F5344CB8AC3E}">
        <p14:creationId xmlns:p14="http://schemas.microsoft.com/office/powerpoint/2010/main" xmlns="" val="31521048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sah 2">
            <a:extLst>
              <a:ext uri="{FF2B5EF4-FFF2-40B4-BE49-F238E27FC236}">
                <a16:creationId xmlns:a16="http://schemas.microsoft.com/office/drawing/2014/main" xmlns="" id="{440962A6-EF78-4BE2-9772-6235A66C85B6}"/>
              </a:ext>
            </a:extLst>
          </p:cNvPr>
          <p:cNvSpPr>
            <a:spLocks noGrp="1"/>
          </p:cNvSpPr>
          <p:nvPr>
            <p:ph idx="1"/>
          </p:nvPr>
        </p:nvSpPr>
        <p:spPr>
          <a:xfrm>
            <a:off x="838200" y="332656"/>
            <a:ext cx="10515600" cy="5844307"/>
          </a:xfrm>
        </p:spPr>
        <p:txBody>
          <a:bodyPr/>
          <a:lstStyle/>
          <a:p>
            <a:r>
              <a:rPr lang="cs-CZ" dirty="0"/>
              <a:t>V Holandsku bylo v roce 2018 oficiálně 3 vlky zabito 165 ovcí</a:t>
            </a:r>
          </a:p>
          <a:p>
            <a:r>
              <a:rPr lang="cs-CZ" dirty="0"/>
              <a:t>Velice kriticky se k návratu vlka do tamní přírody vyjádřil například i ředitel národního parku „</a:t>
            </a:r>
            <a:r>
              <a:rPr lang="cs-CZ" dirty="0" err="1"/>
              <a:t>Hoge</a:t>
            </a:r>
            <a:r>
              <a:rPr lang="cs-CZ" dirty="0"/>
              <a:t> </a:t>
            </a:r>
            <a:r>
              <a:rPr lang="cs-CZ" dirty="0" err="1"/>
              <a:t>Veluwe</a:t>
            </a:r>
            <a:r>
              <a:rPr lang="cs-CZ" dirty="0"/>
              <a:t>“:</a:t>
            </a:r>
          </a:p>
          <a:p>
            <a:pPr marL="0" indent="0">
              <a:buNone/>
            </a:pPr>
            <a:r>
              <a:rPr lang="cs-CZ" i="1" dirty="0"/>
              <a:t>„Pro přírodu v Nizozemsku je vlk katastrofou, nežijeme v </a:t>
            </a:r>
            <a:r>
              <a:rPr lang="cs-CZ" i="1" dirty="0" err="1"/>
              <a:t>Serengeti</a:t>
            </a:r>
            <a:r>
              <a:rPr lang="cs-CZ" i="1" dirty="0"/>
              <a:t>, ale   v jedné z nejhustěji obydlené zemi.“</a:t>
            </a:r>
          </a:p>
        </p:txBody>
      </p:sp>
      <p:sp>
        <p:nvSpPr>
          <p:cNvPr id="4" name="Zástupný symbol pro číslo snímku 3">
            <a:extLst>
              <a:ext uri="{FF2B5EF4-FFF2-40B4-BE49-F238E27FC236}">
                <a16:creationId xmlns:a16="http://schemas.microsoft.com/office/drawing/2014/main" xmlns="" id="{A0C6044F-51C9-4525-AD88-1932EC55C0F2}"/>
              </a:ext>
            </a:extLst>
          </p:cNvPr>
          <p:cNvSpPr>
            <a:spLocks noGrp="1"/>
          </p:cNvSpPr>
          <p:nvPr>
            <p:ph type="sldNum" sz="quarter" idx="12"/>
          </p:nvPr>
        </p:nvSpPr>
        <p:spPr/>
        <p:txBody>
          <a:bodyPr/>
          <a:lstStyle/>
          <a:p>
            <a:fld id="{4FAB73BC-B049-4115-A692-8D63A059BFB8}" type="slidenum">
              <a:rPr lang="en-US" smtClean="0"/>
              <a:pPr/>
              <a:t>23</a:t>
            </a:fld>
            <a:endParaRPr lang="en-US" dirty="0"/>
          </a:p>
        </p:txBody>
      </p:sp>
      <p:pic>
        <p:nvPicPr>
          <p:cNvPr id="5" name="Zástupný obsah 4" descr="Obsah obrázku tráva, exteriér, obloha, osoba&#10;&#10;Popis byl vytvořen automaticky">
            <a:extLst>
              <a:ext uri="{FF2B5EF4-FFF2-40B4-BE49-F238E27FC236}">
                <a16:creationId xmlns:a16="http://schemas.microsoft.com/office/drawing/2014/main" xmlns="" id="{172B102C-B581-4890-AC4B-8D848A1915C4}"/>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335360" y="2924944"/>
            <a:ext cx="7128792" cy="3782926"/>
          </a:xfrm>
          <a:prstGeom prst="rect">
            <a:avLst/>
          </a:prstGeom>
        </p:spPr>
      </p:pic>
      <p:sp>
        <p:nvSpPr>
          <p:cNvPr id="6" name="TextovéPole 5">
            <a:extLst>
              <a:ext uri="{FF2B5EF4-FFF2-40B4-BE49-F238E27FC236}">
                <a16:creationId xmlns:a16="http://schemas.microsoft.com/office/drawing/2014/main" xmlns="" id="{FAF702B2-80C3-415D-A82D-C57F958BD533}"/>
              </a:ext>
            </a:extLst>
          </p:cNvPr>
          <p:cNvSpPr txBox="1"/>
          <p:nvPr/>
        </p:nvSpPr>
        <p:spPr>
          <a:xfrm>
            <a:off x="217358" y="6657945"/>
            <a:ext cx="3790411" cy="200055"/>
          </a:xfrm>
          <a:prstGeom prst="rect">
            <a:avLst/>
          </a:prstGeom>
          <a:noFill/>
        </p:spPr>
        <p:txBody>
          <a:bodyPr wrap="square" rtlCol="0">
            <a:spAutoFit/>
          </a:bodyPr>
          <a:lstStyle/>
          <a:p>
            <a:r>
              <a:rPr lang="cs-CZ" sz="700" dirty="0"/>
              <a:t>  Zdroj obrázku: https://www.hogeveluwe.nl/en</a:t>
            </a:r>
            <a:endParaRPr lang="cs-CZ" sz="700" i="1" dirty="0"/>
          </a:p>
        </p:txBody>
      </p:sp>
      <p:sp>
        <p:nvSpPr>
          <p:cNvPr id="7" name="TextovéPole 6">
            <a:extLst>
              <a:ext uri="{FF2B5EF4-FFF2-40B4-BE49-F238E27FC236}">
                <a16:creationId xmlns:a16="http://schemas.microsoft.com/office/drawing/2014/main" xmlns="" id="{37027BBF-7BBF-4C61-B2F2-102A0BC71093}"/>
              </a:ext>
            </a:extLst>
          </p:cNvPr>
          <p:cNvSpPr txBox="1"/>
          <p:nvPr/>
        </p:nvSpPr>
        <p:spPr>
          <a:xfrm>
            <a:off x="8194259" y="2613231"/>
            <a:ext cx="3384376" cy="830997"/>
          </a:xfrm>
          <a:prstGeom prst="rect">
            <a:avLst/>
          </a:prstGeom>
          <a:noFill/>
        </p:spPr>
        <p:txBody>
          <a:bodyPr wrap="square" rtlCol="0">
            <a:spAutoFit/>
          </a:bodyPr>
          <a:lstStyle/>
          <a:p>
            <a:pPr algn="ctr"/>
            <a:r>
              <a:rPr lang="cs-CZ" sz="1600" b="1" dirty="0"/>
              <a:t>B</a:t>
            </a:r>
            <a:r>
              <a:rPr lang="nl-NL" sz="1600" b="1" dirty="0"/>
              <a:t>aron Seger Emmanuel van Voorst tot Voorst</a:t>
            </a:r>
            <a:r>
              <a:rPr lang="cs-CZ" sz="1600" b="1" dirty="0"/>
              <a:t>,</a:t>
            </a:r>
          </a:p>
          <a:p>
            <a:pPr algn="ctr"/>
            <a:r>
              <a:rPr lang="cs-CZ" sz="1600" b="1" dirty="0"/>
              <a:t>ikona holandského ochranářství</a:t>
            </a:r>
          </a:p>
        </p:txBody>
      </p:sp>
      <p:pic>
        <p:nvPicPr>
          <p:cNvPr id="8" name="Obrázek 7" descr="Baron holandsko.png"/>
          <p:cNvPicPr>
            <a:picLocks noChangeAspect="1"/>
          </p:cNvPicPr>
          <p:nvPr/>
        </p:nvPicPr>
        <p:blipFill>
          <a:blip r:embed="rId3" cstate="print"/>
          <a:stretch>
            <a:fillRect/>
          </a:stretch>
        </p:blipFill>
        <p:spPr>
          <a:xfrm>
            <a:off x="8184232" y="3429000"/>
            <a:ext cx="3339665" cy="3278870"/>
          </a:xfrm>
          <a:prstGeom prst="rect">
            <a:avLst/>
          </a:prstGeom>
        </p:spPr>
      </p:pic>
      <p:sp>
        <p:nvSpPr>
          <p:cNvPr id="10" name="TextovéPole 9">
            <a:extLst>
              <a:ext uri="{FF2B5EF4-FFF2-40B4-BE49-F238E27FC236}">
                <a16:creationId xmlns:a16="http://schemas.microsoft.com/office/drawing/2014/main" xmlns="" id="{3EEF632F-08AD-4936-88CD-5E90D21317E3}"/>
              </a:ext>
            </a:extLst>
          </p:cNvPr>
          <p:cNvSpPr txBox="1"/>
          <p:nvPr/>
        </p:nvSpPr>
        <p:spPr>
          <a:xfrm>
            <a:off x="335360" y="2613231"/>
            <a:ext cx="7128792" cy="323165"/>
          </a:xfrm>
          <a:prstGeom prst="rect">
            <a:avLst/>
          </a:prstGeom>
          <a:noFill/>
        </p:spPr>
        <p:txBody>
          <a:bodyPr wrap="square" rtlCol="0">
            <a:spAutoFit/>
          </a:bodyPr>
          <a:lstStyle/>
          <a:p>
            <a:pPr algn="ctr"/>
            <a:r>
              <a:rPr lang="cs-CZ" sz="1500" b="1" dirty="0"/>
              <a:t>Národní park </a:t>
            </a:r>
            <a:r>
              <a:rPr lang="cs-CZ" sz="1500" b="1" dirty="0" err="1"/>
              <a:t>Hoge</a:t>
            </a:r>
            <a:r>
              <a:rPr lang="cs-CZ" sz="1500" b="1" dirty="0"/>
              <a:t> </a:t>
            </a:r>
            <a:r>
              <a:rPr lang="cs-CZ" sz="1500" b="1" dirty="0" err="1"/>
              <a:t>Veluwe</a:t>
            </a:r>
            <a:r>
              <a:rPr lang="cs-CZ" sz="1500" b="1" dirty="0"/>
              <a:t> v Holandsku</a:t>
            </a:r>
          </a:p>
        </p:txBody>
      </p:sp>
      <p:sp>
        <p:nvSpPr>
          <p:cNvPr id="2" name="Obdélník 1">
            <a:extLst>
              <a:ext uri="{FF2B5EF4-FFF2-40B4-BE49-F238E27FC236}">
                <a16:creationId xmlns:a16="http://schemas.microsoft.com/office/drawing/2014/main" xmlns="" id="{1022D4FD-A9A7-43F2-B620-CF0FAF689B16}"/>
              </a:ext>
            </a:extLst>
          </p:cNvPr>
          <p:cNvSpPr/>
          <p:nvPr/>
        </p:nvSpPr>
        <p:spPr>
          <a:xfrm>
            <a:off x="8084854" y="6652696"/>
            <a:ext cx="3538419" cy="200055"/>
          </a:xfrm>
          <a:prstGeom prst="rect">
            <a:avLst/>
          </a:prstGeom>
        </p:spPr>
        <p:txBody>
          <a:bodyPr wrap="square">
            <a:spAutoFit/>
          </a:bodyPr>
          <a:lstStyle/>
          <a:p>
            <a:r>
              <a:rPr lang="cs-CZ" sz="700" i="1" dirty="0"/>
              <a:t>Zdroj obrázku: https://www.tubantia.nl</a:t>
            </a:r>
          </a:p>
        </p:txBody>
      </p:sp>
      <p:sp>
        <p:nvSpPr>
          <p:cNvPr id="11" name="TextovéPole 10"/>
          <p:cNvSpPr txBox="1"/>
          <p:nvPr/>
        </p:nvSpPr>
        <p:spPr>
          <a:xfrm>
            <a:off x="7968208" y="2276872"/>
            <a:ext cx="3861955" cy="307777"/>
          </a:xfrm>
          <a:prstGeom prst="rect">
            <a:avLst/>
          </a:prstGeom>
          <a:noFill/>
        </p:spPr>
        <p:txBody>
          <a:bodyPr wrap="none" rtlCol="0">
            <a:spAutoFit/>
          </a:bodyPr>
          <a:lstStyle/>
          <a:p>
            <a:r>
              <a:rPr lang="cs-CZ" sz="600" dirty="0" smtClean="0">
                <a:hlinkClick r:id="rId4"/>
              </a:rPr>
              <a:t>https://www.dutchnews.nl/news/2019/01/no-room-for-wolves-this-is-not-the-serengeti-says-national-park-director</a:t>
            </a:r>
            <a:r>
              <a:rPr lang="cs-CZ" sz="600" dirty="0" smtClean="0">
                <a:hlinkClick r:id="rId4"/>
              </a:rPr>
              <a:t>/</a:t>
            </a:r>
            <a:endParaRPr lang="cs-CZ" sz="600" dirty="0" smtClean="0"/>
          </a:p>
          <a:p>
            <a:r>
              <a:rPr lang="cs-CZ" sz="800" dirty="0" smtClean="0">
                <a:hlinkClick r:id="rId5"/>
              </a:rPr>
              <a:t>http://lto.nl/actueel/Nieuws/10897330/Wolf-in-Nederland</a:t>
            </a:r>
            <a:endParaRPr lang="cs-CZ" sz="600" dirty="0"/>
          </a:p>
        </p:txBody>
      </p:sp>
    </p:spTree>
    <p:extLst>
      <p:ext uri="{BB962C8B-B14F-4D97-AF65-F5344CB8AC3E}">
        <p14:creationId xmlns:p14="http://schemas.microsoft.com/office/powerpoint/2010/main" xmlns="" val="75047517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055440" y="-134933"/>
            <a:ext cx="10515600" cy="1325563"/>
          </a:xfrm>
        </p:spPr>
        <p:txBody>
          <a:bodyPr>
            <a:normAutofit/>
          </a:bodyPr>
          <a:lstStyle/>
          <a:p>
            <a:pPr algn="ctr"/>
            <a:r>
              <a:rPr lang="cs-CZ" sz="4000" b="1" dirty="0"/>
              <a:t>Ráj na zemi podle představ LCIE</a:t>
            </a:r>
          </a:p>
        </p:txBody>
      </p:sp>
      <p:pic>
        <p:nvPicPr>
          <p:cNvPr id="5" name="Zástupný symbol pro obsah 4" descr="LCIE Evropská iniciativa pro velké šelmy.png"/>
          <p:cNvPicPr>
            <a:picLocks noGrp="1" noChangeAspect="1"/>
          </p:cNvPicPr>
          <p:nvPr>
            <p:ph idx="1"/>
          </p:nvPr>
        </p:nvPicPr>
        <p:blipFill>
          <a:blip r:embed="rId2" cstate="print"/>
          <a:stretch>
            <a:fillRect/>
          </a:stretch>
        </p:blipFill>
        <p:spPr>
          <a:xfrm>
            <a:off x="1466659" y="2105472"/>
            <a:ext cx="9258681" cy="4752528"/>
          </a:xfrm>
        </p:spPr>
      </p:pic>
      <p:sp>
        <p:nvSpPr>
          <p:cNvPr id="4" name="Zástupný symbol pro číslo snímku 3"/>
          <p:cNvSpPr>
            <a:spLocks noGrp="1"/>
          </p:cNvSpPr>
          <p:nvPr>
            <p:ph type="sldNum" sz="quarter" idx="12"/>
          </p:nvPr>
        </p:nvSpPr>
        <p:spPr/>
        <p:txBody>
          <a:bodyPr/>
          <a:lstStyle/>
          <a:p>
            <a:fld id="{4FAB73BC-B049-4115-A692-8D63A059BFB8}" type="slidenum">
              <a:rPr lang="en-US" smtClean="0"/>
              <a:pPr/>
              <a:t>24</a:t>
            </a:fld>
            <a:endParaRPr lang="en-US" dirty="0"/>
          </a:p>
        </p:txBody>
      </p:sp>
      <p:pic>
        <p:nvPicPr>
          <p:cNvPr id="6" name="Obrázek 5" descr="LCIE.png"/>
          <p:cNvPicPr>
            <a:picLocks noChangeAspect="1"/>
          </p:cNvPicPr>
          <p:nvPr/>
        </p:nvPicPr>
        <p:blipFill>
          <a:blip r:embed="rId3" cstate="print"/>
          <a:stretch>
            <a:fillRect/>
          </a:stretch>
        </p:blipFill>
        <p:spPr>
          <a:xfrm>
            <a:off x="4142586" y="1060956"/>
            <a:ext cx="3906829" cy="724193"/>
          </a:xfrm>
          <a:prstGeom prst="rect">
            <a:avLst/>
          </a:prstGeom>
        </p:spPr>
      </p:pic>
      <p:sp>
        <p:nvSpPr>
          <p:cNvPr id="3" name="TextovéPole 2"/>
          <p:cNvSpPr txBox="1"/>
          <p:nvPr/>
        </p:nvSpPr>
        <p:spPr>
          <a:xfrm>
            <a:off x="1127448" y="1724580"/>
            <a:ext cx="14090055" cy="338554"/>
          </a:xfrm>
          <a:prstGeom prst="rect">
            <a:avLst/>
          </a:prstGeom>
          <a:noFill/>
        </p:spPr>
        <p:txBody>
          <a:bodyPr wrap="square" rtlCol="0">
            <a:spAutoFit/>
          </a:bodyPr>
          <a:lstStyle/>
          <a:p>
            <a:r>
              <a:rPr lang="cs-CZ" sz="1600" b="1" dirty="0"/>
              <a:t>            “</a:t>
            </a:r>
            <a:r>
              <a:rPr lang="cs-CZ" sz="1600" b="1" dirty="0" err="1"/>
              <a:t>Large</a:t>
            </a:r>
            <a:r>
              <a:rPr lang="cs-CZ" sz="1600" b="1" dirty="0"/>
              <a:t> </a:t>
            </a:r>
            <a:r>
              <a:rPr lang="cs-CZ" sz="1600" b="1" dirty="0" err="1"/>
              <a:t>Carnivore</a:t>
            </a:r>
            <a:r>
              <a:rPr lang="cs-CZ" sz="1600" b="1" dirty="0"/>
              <a:t> </a:t>
            </a:r>
            <a:r>
              <a:rPr lang="cs-CZ" sz="1600" b="1" dirty="0" err="1"/>
              <a:t>Initiative</a:t>
            </a:r>
            <a:r>
              <a:rPr lang="cs-CZ" sz="1600" b="1" dirty="0"/>
              <a:t> </a:t>
            </a:r>
            <a:r>
              <a:rPr lang="cs-CZ" sz="1600" b="1" dirty="0" err="1"/>
              <a:t>for</a:t>
            </a:r>
            <a:r>
              <a:rPr lang="cs-CZ" sz="1600" b="1" dirty="0"/>
              <a:t> </a:t>
            </a:r>
            <a:r>
              <a:rPr lang="cs-CZ" sz="1600" b="1" dirty="0" err="1"/>
              <a:t>Europe</a:t>
            </a:r>
            <a:r>
              <a:rPr lang="cs-CZ" sz="1600" b="1" dirty="0"/>
              <a:t>” expertní skupiny IUCN (Mezinárodního svazu ochrany přírody)</a:t>
            </a:r>
          </a:p>
        </p:txBody>
      </p:sp>
      <p:sp>
        <p:nvSpPr>
          <p:cNvPr id="7" name="TextovéPole 6"/>
          <p:cNvSpPr txBox="1"/>
          <p:nvPr/>
        </p:nvSpPr>
        <p:spPr>
          <a:xfrm>
            <a:off x="191344" y="5877272"/>
            <a:ext cx="870751" cy="184666"/>
          </a:xfrm>
          <a:prstGeom prst="rect">
            <a:avLst/>
          </a:prstGeom>
          <a:noFill/>
        </p:spPr>
        <p:txBody>
          <a:bodyPr wrap="none" rtlCol="0">
            <a:spAutoFit/>
          </a:bodyPr>
          <a:lstStyle/>
          <a:p>
            <a:r>
              <a:rPr lang="cs-CZ" sz="600" dirty="0" smtClean="0">
                <a:hlinkClick r:id="rId4"/>
              </a:rPr>
              <a:t>https://www.lcie.org/</a:t>
            </a:r>
            <a:endParaRPr lang="cs-CZ" sz="600"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483157"/>
            <a:ext cx="10515600" cy="1325563"/>
          </a:xfrm>
        </p:spPr>
        <p:txBody>
          <a:bodyPr/>
          <a:lstStyle/>
          <a:p>
            <a:pPr algn="ctr"/>
            <a:r>
              <a:rPr lang="cs-CZ" b="1" dirty="0"/>
              <a:t>Realita podle stanoviska </a:t>
            </a:r>
            <a:r>
              <a:rPr lang="cs-CZ" b="1" dirty="0" err="1"/>
              <a:t>Copa</a:t>
            </a:r>
            <a:r>
              <a:rPr lang="cs-CZ" b="1" dirty="0"/>
              <a:t>-</a:t>
            </a:r>
            <a:r>
              <a:rPr lang="cs-CZ" b="1" dirty="0" err="1"/>
              <a:t>Cogeca</a:t>
            </a:r>
            <a:r>
              <a:rPr lang="cs-CZ" b="1" dirty="0"/>
              <a:t/>
            </a:r>
            <a:br>
              <a:rPr lang="cs-CZ" b="1" dirty="0"/>
            </a:br>
            <a:endParaRPr lang="cs-CZ" dirty="0"/>
          </a:p>
        </p:txBody>
      </p:sp>
      <p:sp>
        <p:nvSpPr>
          <p:cNvPr id="3" name="Zástupný symbol pro obsah 2"/>
          <p:cNvSpPr>
            <a:spLocks noGrp="1"/>
          </p:cNvSpPr>
          <p:nvPr>
            <p:ph idx="1"/>
          </p:nvPr>
        </p:nvSpPr>
        <p:spPr>
          <a:xfrm>
            <a:off x="838200" y="1052736"/>
            <a:ext cx="10515600" cy="4351338"/>
          </a:xfrm>
        </p:spPr>
        <p:txBody>
          <a:bodyPr>
            <a:normAutofit lnSpcReduction="10000"/>
          </a:bodyPr>
          <a:lstStyle/>
          <a:p>
            <a:endParaRPr lang="cs-CZ" dirty="0"/>
          </a:p>
          <a:p>
            <a:r>
              <a:rPr lang="cs-CZ" dirty="0"/>
              <a:t>Proběhla četná jednání platformy EU nazvané </a:t>
            </a:r>
            <a:r>
              <a:rPr lang="cs-CZ" i="1" dirty="0"/>
              <a:t>„Lidé a velké šelmy“</a:t>
            </a:r>
          </a:p>
          <a:p>
            <a:r>
              <a:rPr lang="cs-CZ" dirty="0"/>
              <a:t>V mnoha regionech Evropy vede tlak velkých šelem k ukončení pastevní a chovatelské činnosti a opuštěné pastviny jsou zalesňovány</a:t>
            </a:r>
          </a:p>
          <a:p>
            <a:r>
              <a:rPr lang="cs-CZ" dirty="0"/>
              <a:t>Trend v zemědělství směřuje k volnému ustájení, které je pro ekologické zemědělství dokonce povinné. Konstantní útoky velkých šelem jsou stálým rizikem, proto celoroční venkovní ustájení zvířat, </a:t>
            </a:r>
            <a:br>
              <a:rPr lang="cs-CZ" dirty="0"/>
            </a:br>
            <a:r>
              <a:rPr lang="cs-CZ" dirty="0"/>
              <a:t>i když by bylo vhodné a žádoucí, není možné.</a:t>
            </a:r>
          </a:p>
          <a:p>
            <a:r>
              <a:rPr lang="cs-CZ" dirty="0"/>
              <a:t>Dialog s ochranáři neprobíhá konstruktivně, převažovaly pouze jejich zájmy, proto </a:t>
            </a:r>
            <a:r>
              <a:rPr lang="cs-CZ" dirty="0" err="1"/>
              <a:t>Copa</a:t>
            </a:r>
            <a:r>
              <a:rPr lang="cs-CZ" dirty="0"/>
              <a:t>-</a:t>
            </a:r>
            <a:r>
              <a:rPr lang="cs-CZ" dirty="0" err="1"/>
              <a:t>Cogeca</a:t>
            </a:r>
            <a:r>
              <a:rPr lang="cs-CZ" dirty="0"/>
              <a:t> pozastavila účast na této platformě</a:t>
            </a:r>
          </a:p>
        </p:txBody>
      </p:sp>
      <p:sp>
        <p:nvSpPr>
          <p:cNvPr id="4" name="Zástupný symbol pro číslo snímku 3"/>
          <p:cNvSpPr>
            <a:spLocks noGrp="1"/>
          </p:cNvSpPr>
          <p:nvPr>
            <p:ph type="sldNum" sz="quarter" idx="12"/>
          </p:nvPr>
        </p:nvSpPr>
        <p:spPr/>
        <p:txBody>
          <a:bodyPr/>
          <a:lstStyle/>
          <a:p>
            <a:fld id="{4FAB73BC-B049-4115-A692-8D63A059BFB8}" type="slidenum">
              <a:rPr lang="en-US" smtClean="0"/>
              <a:pPr/>
              <a:t>25</a:t>
            </a:fld>
            <a:endParaRPr lang="en-US" dirty="0"/>
          </a:p>
        </p:txBody>
      </p:sp>
      <p:pic>
        <p:nvPicPr>
          <p:cNvPr id="6" name="Obrázek 5">
            <a:extLst>
              <a:ext uri="{FF2B5EF4-FFF2-40B4-BE49-F238E27FC236}">
                <a16:creationId xmlns:a16="http://schemas.microsoft.com/office/drawing/2014/main" xmlns="" id="{A5C74ED5-950F-40FB-924A-C2DDE863AA39}"/>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3685371" y="5304655"/>
            <a:ext cx="5297804" cy="1325563"/>
          </a:xfrm>
          <a:prstGeom prst="rect">
            <a:avLst/>
          </a:prstGeom>
        </p:spPr>
      </p:pic>
      <p:sp>
        <p:nvSpPr>
          <p:cNvPr id="8" name="Obdélník 7">
            <a:extLst>
              <a:ext uri="{FF2B5EF4-FFF2-40B4-BE49-F238E27FC236}">
                <a16:creationId xmlns:a16="http://schemas.microsoft.com/office/drawing/2014/main" xmlns="" id="{77D6D555-85F7-485B-AE45-D55DE8160D0D}"/>
              </a:ext>
            </a:extLst>
          </p:cNvPr>
          <p:cNvSpPr/>
          <p:nvPr/>
        </p:nvSpPr>
        <p:spPr>
          <a:xfrm>
            <a:off x="3581401" y="6602837"/>
            <a:ext cx="1303562" cy="200055"/>
          </a:xfrm>
          <a:prstGeom prst="rect">
            <a:avLst/>
          </a:prstGeom>
        </p:spPr>
        <p:txBody>
          <a:bodyPr wrap="none">
            <a:spAutoFit/>
          </a:bodyPr>
          <a:lstStyle/>
          <a:p>
            <a:pPr lvl="0" defTabSz="457200">
              <a:defRPr/>
            </a:pPr>
            <a:r>
              <a:rPr kumimoji="0" lang="cs-CZ" sz="700" b="0" i="0" u="none" strike="noStrike" kern="1200" cap="none" spc="0" normalizeH="0" baseline="0" noProof="0" dirty="0">
                <a:ln>
                  <a:noFill/>
                </a:ln>
                <a:solidFill>
                  <a:prstClr val="black"/>
                </a:solidFill>
                <a:effectLst/>
                <a:uLnTx/>
                <a:uFillTx/>
                <a:latin typeface="Calibri" panose="020F0502020204030204"/>
                <a:ea typeface="+mn-ea"/>
                <a:cs typeface="+mn-cs"/>
              </a:rPr>
              <a:t>Zdroj obrázku: </a:t>
            </a:r>
            <a:r>
              <a:rPr lang="cs-CZ" sz="700" dirty="0">
                <a:solidFill>
                  <a:prstClr val="black"/>
                </a:solidFill>
              </a:rPr>
              <a:t>copa-cogeca.eu</a:t>
            </a:r>
            <a:endParaRPr kumimoji="0" lang="cs-CZ" sz="7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9" name="Skupina 8">
            <a:extLst>
              <a:ext uri="{FF2B5EF4-FFF2-40B4-BE49-F238E27FC236}">
                <a16:creationId xmlns:a16="http://schemas.microsoft.com/office/drawing/2014/main" xmlns="" id="{943C826F-4BF6-42E9-AD5D-D6C147350C94}"/>
              </a:ext>
            </a:extLst>
          </p:cNvPr>
          <p:cNvGrpSpPr/>
          <p:nvPr/>
        </p:nvGrpSpPr>
        <p:grpSpPr>
          <a:xfrm>
            <a:off x="0" y="6119336"/>
            <a:ext cx="3922380" cy="738664"/>
            <a:chOff x="0" y="6174226"/>
            <a:chExt cx="3922380" cy="738664"/>
          </a:xfrm>
        </p:grpSpPr>
        <p:pic>
          <p:nvPicPr>
            <p:cNvPr id="10" name="Obrázek 9">
              <a:extLst>
                <a:ext uri="{FF2B5EF4-FFF2-40B4-BE49-F238E27FC236}">
                  <a16:creationId xmlns:a16="http://schemas.microsoft.com/office/drawing/2014/main" xmlns="" id="{E5B8633B-C2A7-453A-A492-5F7C95E57C63}"/>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971600" y="6445494"/>
              <a:ext cx="1224136" cy="412288"/>
            </a:xfrm>
            <a:prstGeom prst="rect">
              <a:avLst/>
            </a:prstGeom>
          </p:spPr>
        </p:pic>
        <p:sp>
          <p:nvSpPr>
            <p:cNvPr id="11" name="TextovéPole 10">
              <a:extLst>
                <a:ext uri="{FF2B5EF4-FFF2-40B4-BE49-F238E27FC236}">
                  <a16:creationId xmlns:a16="http://schemas.microsoft.com/office/drawing/2014/main" xmlns="" id="{CC5D670C-D20E-4F0E-8AD8-8DFDE39D613F}"/>
                </a:ext>
              </a:extLst>
            </p:cNvPr>
            <p:cNvSpPr txBox="1"/>
            <p:nvPr/>
          </p:nvSpPr>
          <p:spPr>
            <a:xfrm>
              <a:off x="0" y="6174226"/>
              <a:ext cx="3922380" cy="738664"/>
            </a:xfrm>
            <a:prstGeom prst="rect">
              <a:avLst/>
            </a:prstGeom>
            <a:noFill/>
          </p:spPr>
          <p:txBody>
            <a:bodyPr wrap="square" rtlCol="0">
              <a:spAutoFit/>
            </a:bodyPr>
            <a:lstStyle/>
            <a:p>
              <a:r>
                <a:rPr lang="cs-CZ" sz="1400" i="1" dirty="0"/>
                <a:t>Svaz chovatelů ovcí a koz </a:t>
              </a:r>
              <a:r>
                <a:rPr lang="cs-CZ" sz="1400" i="1" dirty="0" err="1"/>
                <a:t>z.s</a:t>
              </a:r>
              <a:r>
                <a:rPr lang="cs-CZ" sz="1400" i="1" dirty="0"/>
                <a:t>.</a:t>
              </a:r>
            </a:p>
            <a:p>
              <a:r>
                <a:rPr lang="cs-CZ" sz="1400" i="1" dirty="0"/>
                <a:t>Kouty</a:t>
              </a:r>
            </a:p>
            <a:p>
              <a:r>
                <a:rPr lang="cs-CZ" sz="1400" i="1" dirty="0"/>
                <a:t>06. 04. 2019</a:t>
              </a:r>
            </a:p>
          </p:txBody>
        </p:sp>
      </p:grpSp>
      <p:sp>
        <p:nvSpPr>
          <p:cNvPr id="12" name="TextovéPole 11"/>
          <p:cNvSpPr txBox="1"/>
          <p:nvPr/>
        </p:nvSpPr>
        <p:spPr>
          <a:xfrm>
            <a:off x="9014527" y="6093296"/>
            <a:ext cx="3177473" cy="184666"/>
          </a:xfrm>
          <a:prstGeom prst="rect">
            <a:avLst/>
          </a:prstGeom>
          <a:noFill/>
        </p:spPr>
        <p:txBody>
          <a:bodyPr wrap="square" rtlCol="0">
            <a:spAutoFit/>
          </a:bodyPr>
          <a:lstStyle/>
          <a:p>
            <a:r>
              <a:rPr lang="cs-CZ" sz="600" dirty="0" smtClean="0">
                <a:hlinkClick r:id="rId4"/>
              </a:rPr>
              <a:t>http://www.</a:t>
            </a:r>
            <a:r>
              <a:rPr lang="cs-CZ" sz="600" dirty="0" err="1" smtClean="0">
                <a:hlinkClick r:id="rId4"/>
              </a:rPr>
              <a:t>agris.cz</a:t>
            </a:r>
            <a:r>
              <a:rPr lang="cs-CZ" sz="600" dirty="0" smtClean="0">
                <a:hlinkClick r:id="rId4"/>
              </a:rPr>
              <a:t>/</a:t>
            </a:r>
            <a:r>
              <a:rPr lang="cs-CZ" sz="600" dirty="0" err="1" smtClean="0">
                <a:hlinkClick r:id="rId4"/>
              </a:rPr>
              <a:t>zemedelstvi</a:t>
            </a:r>
            <a:r>
              <a:rPr lang="cs-CZ" sz="600" dirty="0" smtClean="0">
                <a:hlinkClick r:id="rId4"/>
              </a:rPr>
              <a:t>/pozice-</a:t>
            </a:r>
            <a:r>
              <a:rPr lang="cs-CZ" sz="600" dirty="0" err="1" smtClean="0">
                <a:hlinkClick r:id="rId4"/>
              </a:rPr>
              <a:t>copa</a:t>
            </a:r>
            <a:r>
              <a:rPr lang="cs-CZ" sz="600" dirty="0" smtClean="0">
                <a:hlinkClick r:id="rId4"/>
              </a:rPr>
              <a:t>-</a:t>
            </a:r>
            <a:r>
              <a:rPr lang="cs-CZ" sz="600" dirty="0" err="1" smtClean="0">
                <a:hlinkClick r:id="rId4"/>
              </a:rPr>
              <a:t>cogeca</a:t>
            </a:r>
            <a:r>
              <a:rPr lang="cs-CZ" sz="600" dirty="0" smtClean="0">
                <a:hlinkClick r:id="rId4"/>
              </a:rPr>
              <a:t>-k-situaci-</a:t>
            </a:r>
            <a:r>
              <a:rPr lang="cs-CZ" sz="600" dirty="0" err="1" smtClean="0">
                <a:hlinkClick r:id="rId4"/>
              </a:rPr>
              <a:t>velkych</a:t>
            </a:r>
            <a:r>
              <a:rPr lang="cs-CZ" sz="600" dirty="0" smtClean="0">
                <a:hlinkClick r:id="rId4"/>
              </a:rPr>
              <a:t>-</a:t>
            </a:r>
            <a:r>
              <a:rPr lang="cs-CZ" sz="600" dirty="0" err="1" smtClean="0">
                <a:hlinkClick r:id="rId4"/>
              </a:rPr>
              <a:t>predatoru</a:t>
            </a:r>
            <a:r>
              <a:rPr lang="cs-CZ" sz="600" dirty="0" smtClean="0">
                <a:hlinkClick r:id="rId4"/>
              </a:rPr>
              <a:t>?id_a=200008</a:t>
            </a:r>
            <a:endParaRPr lang="cs-CZ" sz="600"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xmlns="" id="{03BDC61F-81BC-497A-B714-0C1501C18609}"/>
              </a:ext>
            </a:extLst>
          </p:cNvPr>
          <p:cNvSpPr>
            <a:spLocks noGrp="1"/>
          </p:cNvSpPr>
          <p:nvPr>
            <p:ph type="title"/>
          </p:nvPr>
        </p:nvSpPr>
        <p:spPr/>
        <p:txBody>
          <a:bodyPr/>
          <a:lstStyle/>
          <a:p>
            <a:pPr algn="ctr"/>
            <a:r>
              <a:rPr lang="cs-CZ" b="1" dirty="0"/>
              <a:t>Shrnutí situace v zahraničí</a:t>
            </a:r>
          </a:p>
        </p:txBody>
      </p:sp>
      <p:sp>
        <p:nvSpPr>
          <p:cNvPr id="3" name="Zástupný obsah 2">
            <a:extLst>
              <a:ext uri="{FF2B5EF4-FFF2-40B4-BE49-F238E27FC236}">
                <a16:creationId xmlns:a16="http://schemas.microsoft.com/office/drawing/2014/main" xmlns="" id="{96BAFBFE-50D1-4CBA-8388-6134B735AE8B}"/>
              </a:ext>
            </a:extLst>
          </p:cNvPr>
          <p:cNvSpPr>
            <a:spLocks noGrp="1"/>
          </p:cNvSpPr>
          <p:nvPr>
            <p:ph idx="1"/>
          </p:nvPr>
        </p:nvSpPr>
        <p:spPr>
          <a:xfrm>
            <a:off x="609600" y="1600205"/>
            <a:ext cx="11247040" cy="4701037"/>
          </a:xfrm>
        </p:spPr>
        <p:txBody>
          <a:bodyPr>
            <a:normAutofit/>
          </a:bodyPr>
          <a:lstStyle/>
          <a:p>
            <a:r>
              <a:rPr lang="cs-CZ" sz="2800" dirty="0"/>
              <a:t>Snad v každé zemi, kam se vlci vrací, jsou čím dál větší problémy</a:t>
            </a:r>
          </a:p>
          <a:p>
            <a:r>
              <a:rPr lang="cs-CZ" dirty="0"/>
              <a:t>I přes mnohaletou zkušenost a obrovské náklady se situace nelepší</a:t>
            </a:r>
            <a:endParaRPr lang="cs-CZ" sz="2800" dirty="0"/>
          </a:p>
          <a:p>
            <a:r>
              <a:rPr lang="cs-CZ" sz="2800" dirty="0"/>
              <a:t>V poslední době se pomalu přestává opouštět romantická představa o soužití s vlkem</a:t>
            </a:r>
          </a:p>
          <a:p>
            <a:r>
              <a:rPr lang="cs-CZ" sz="2800" dirty="0"/>
              <a:t>V Německu i Francii se problém začíná řešit na federální </a:t>
            </a:r>
            <a:br>
              <a:rPr lang="cs-CZ" sz="2800" dirty="0"/>
            </a:br>
            <a:r>
              <a:rPr lang="cs-CZ" sz="2800" dirty="0"/>
              <a:t>(respektive prezidentské) úrovni</a:t>
            </a:r>
          </a:p>
          <a:p>
            <a:r>
              <a:rPr lang="cs-CZ" sz="2800" dirty="0"/>
              <a:t>Už při současné právní úpravě se v několika státech vlci redukují</a:t>
            </a:r>
          </a:p>
          <a:p>
            <a:r>
              <a:rPr lang="cs-CZ" sz="2800" dirty="0"/>
              <a:t>Naději dodávají volby do EP na jaře 2019, které by mohly výražně pomoci k ochraně pastevectví, vést k přehodnocení „vlčí politiky“ a snížení stupně ochrany vlka</a:t>
            </a:r>
          </a:p>
        </p:txBody>
      </p:sp>
      <p:sp>
        <p:nvSpPr>
          <p:cNvPr id="5" name="Zástupný symbol pro číslo snímku 4">
            <a:extLst>
              <a:ext uri="{FF2B5EF4-FFF2-40B4-BE49-F238E27FC236}">
                <a16:creationId xmlns:a16="http://schemas.microsoft.com/office/drawing/2014/main" xmlns="" id="{1D574313-4020-4D22-AF27-44DA19950E61}"/>
              </a:ext>
            </a:extLst>
          </p:cNvPr>
          <p:cNvSpPr>
            <a:spLocks noGrp="1"/>
          </p:cNvSpPr>
          <p:nvPr>
            <p:ph type="sldNum" sz="quarter" idx="12"/>
          </p:nvPr>
        </p:nvSpPr>
        <p:spPr/>
        <p:txBody>
          <a:bodyPr/>
          <a:lstStyle/>
          <a:p>
            <a:fld id="{20264769-77EF-4CD0-90DE-F7D7F2D423C4}" type="slidenum">
              <a:rPr lang="cs-CZ" smtClean="0"/>
              <a:pPr/>
              <a:t>26</a:t>
            </a:fld>
            <a:endParaRPr lang="cs-CZ"/>
          </a:p>
        </p:txBody>
      </p:sp>
      <p:grpSp>
        <p:nvGrpSpPr>
          <p:cNvPr id="6" name="Skupina 5">
            <a:extLst>
              <a:ext uri="{FF2B5EF4-FFF2-40B4-BE49-F238E27FC236}">
                <a16:creationId xmlns:a16="http://schemas.microsoft.com/office/drawing/2014/main" xmlns="" id="{3C41878C-BDC7-4ADA-9B64-A7948C21BDA4}"/>
              </a:ext>
            </a:extLst>
          </p:cNvPr>
          <p:cNvGrpSpPr/>
          <p:nvPr/>
        </p:nvGrpSpPr>
        <p:grpSpPr>
          <a:xfrm>
            <a:off x="0" y="6119336"/>
            <a:ext cx="3922380" cy="738664"/>
            <a:chOff x="0" y="6174226"/>
            <a:chExt cx="3922380" cy="738664"/>
          </a:xfrm>
        </p:grpSpPr>
        <p:pic>
          <p:nvPicPr>
            <p:cNvPr id="7" name="Obrázek 6">
              <a:extLst>
                <a:ext uri="{FF2B5EF4-FFF2-40B4-BE49-F238E27FC236}">
                  <a16:creationId xmlns:a16="http://schemas.microsoft.com/office/drawing/2014/main" xmlns="" id="{A0EF5830-2863-4654-B4B1-E54A4993988A}"/>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971600" y="6445494"/>
              <a:ext cx="1224136" cy="412288"/>
            </a:xfrm>
            <a:prstGeom prst="rect">
              <a:avLst/>
            </a:prstGeom>
          </p:spPr>
        </p:pic>
        <p:sp>
          <p:nvSpPr>
            <p:cNvPr id="8" name="TextovéPole 7">
              <a:extLst>
                <a:ext uri="{FF2B5EF4-FFF2-40B4-BE49-F238E27FC236}">
                  <a16:creationId xmlns:a16="http://schemas.microsoft.com/office/drawing/2014/main" xmlns="" id="{381611CC-A83A-4EA4-96D5-3F03337E4CEE}"/>
                </a:ext>
              </a:extLst>
            </p:cNvPr>
            <p:cNvSpPr txBox="1"/>
            <p:nvPr/>
          </p:nvSpPr>
          <p:spPr>
            <a:xfrm>
              <a:off x="0" y="6174226"/>
              <a:ext cx="3922380" cy="738664"/>
            </a:xfrm>
            <a:prstGeom prst="rect">
              <a:avLst/>
            </a:prstGeom>
            <a:noFill/>
          </p:spPr>
          <p:txBody>
            <a:bodyPr wrap="square" rtlCol="0">
              <a:spAutoFit/>
            </a:bodyPr>
            <a:lstStyle/>
            <a:p>
              <a:r>
                <a:rPr lang="cs-CZ" sz="1400" i="1" dirty="0"/>
                <a:t>Svaz chovatelů ovcí a koz </a:t>
              </a:r>
              <a:r>
                <a:rPr lang="cs-CZ" sz="1400" i="1" dirty="0" err="1"/>
                <a:t>z.s</a:t>
              </a:r>
              <a:r>
                <a:rPr lang="cs-CZ" sz="1400" i="1" dirty="0"/>
                <a:t>.</a:t>
              </a:r>
            </a:p>
            <a:p>
              <a:r>
                <a:rPr lang="cs-CZ" sz="1400" i="1" dirty="0"/>
                <a:t>Kouty</a:t>
              </a:r>
            </a:p>
            <a:p>
              <a:r>
                <a:rPr lang="cs-CZ" sz="1400" i="1" dirty="0"/>
                <a:t>06. 04. 2019</a:t>
              </a:r>
            </a:p>
          </p:txBody>
        </p:sp>
      </p:grpSp>
      <p:sp>
        <p:nvSpPr>
          <p:cNvPr id="9" name="TextovéPole 8"/>
          <p:cNvSpPr txBox="1"/>
          <p:nvPr/>
        </p:nvSpPr>
        <p:spPr>
          <a:xfrm>
            <a:off x="3719736" y="6237312"/>
            <a:ext cx="5176417" cy="338554"/>
          </a:xfrm>
          <a:prstGeom prst="rect">
            <a:avLst/>
          </a:prstGeom>
          <a:noFill/>
        </p:spPr>
        <p:txBody>
          <a:bodyPr wrap="none" rtlCol="0">
            <a:spAutoFit/>
          </a:bodyPr>
          <a:lstStyle/>
          <a:p>
            <a:r>
              <a:rPr lang="cs-CZ" sz="800" dirty="0" smtClean="0">
                <a:hlinkClick r:id="rId3"/>
              </a:rPr>
              <a:t>https://</a:t>
            </a:r>
            <a:r>
              <a:rPr lang="cs-CZ" sz="800" dirty="0" smtClean="0">
                <a:hlinkClick r:id="rId3"/>
              </a:rPr>
              <a:t>www.agrarheute.com/wochenblatt/regionen/schwaben/wolf-weide-beides-geht-552293</a:t>
            </a:r>
            <a:endParaRPr lang="cs-CZ" sz="800" dirty="0" smtClean="0"/>
          </a:p>
          <a:p>
            <a:r>
              <a:rPr lang="cs-CZ" sz="800" dirty="0" smtClean="0">
                <a:hlinkClick r:id="rId4"/>
              </a:rPr>
              <a:t>https://www.az-online.de/uelzen/stadt-uelzen/weidetierhalter-diskutieren-ueber-wolf-vertrauen-futsch-7455213.html</a:t>
            </a:r>
            <a:endParaRPr lang="cs-CZ" sz="800" dirty="0"/>
          </a:p>
        </p:txBody>
      </p:sp>
    </p:spTree>
    <p:extLst>
      <p:ext uri="{BB962C8B-B14F-4D97-AF65-F5344CB8AC3E}">
        <p14:creationId xmlns:p14="http://schemas.microsoft.com/office/powerpoint/2010/main" xmlns="" val="101163724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xmlns="" id="{49142CDF-814D-4521-8408-A045D08E45F8}"/>
              </a:ext>
            </a:extLst>
          </p:cNvPr>
          <p:cNvSpPr>
            <a:spLocks noGrp="1"/>
          </p:cNvSpPr>
          <p:nvPr>
            <p:ph type="title"/>
          </p:nvPr>
        </p:nvSpPr>
        <p:spPr>
          <a:xfrm>
            <a:off x="814555" y="374809"/>
            <a:ext cx="5651043" cy="1311664"/>
          </a:xfrm>
        </p:spPr>
        <p:txBody>
          <a:bodyPr vert="horz" lIns="91440" tIns="45720" rIns="91440" bIns="45720" rtlCol="0" anchor="ctr">
            <a:normAutofit/>
          </a:bodyPr>
          <a:lstStyle/>
          <a:p>
            <a:pPr algn="l">
              <a:lnSpc>
                <a:spcPct val="90000"/>
              </a:lnSpc>
            </a:pPr>
            <a:r>
              <a:rPr lang="en-US" b="1" dirty="0" err="1">
                <a:solidFill>
                  <a:srgbClr val="000000"/>
                </a:solidFill>
              </a:rPr>
              <a:t>Doporučená</a:t>
            </a:r>
            <a:r>
              <a:rPr lang="en-US" b="1" dirty="0">
                <a:solidFill>
                  <a:srgbClr val="000000"/>
                </a:solidFill>
              </a:rPr>
              <a:t> </a:t>
            </a:r>
            <a:r>
              <a:rPr lang="en-US" b="1" dirty="0" err="1">
                <a:solidFill>
                  <a:srgbClr val="000000"/>
                </a:solidFill>
              </a:rPr>
              <a:t>ochranná</a:t>
            </a:r>
            <a:r>
              <a:rPr lang="en-US" b="1" dirty="0">
                <a:solidFill>
                  <a:srgbClr val="000000"/>
                </a:solidFill>
              </a:rPr>
              <a:t> </a:t>
            </a:r>
            <a:r>
              <a:rPr lang="en-US" b="1" dirty="0" err="1">
                <a:solidFill>
                  <a:srgbClr val="000000"/>
                </a:solidFill>
              </a:rPr>
              <a:t>opatření</a:t>
            </a:r>
            <a:endParaRPr lang="en-US" b="1" dirty="0">
              <a:solidFill>
                <a:srgbClr val="000000"/>
              </a:solidFill>
            </a:endParaRPr>
          </a:p>
        </p:txBody>
      </p:sp>
      <p:sp>
        <p:nvSpPr>
          <p:cNvPr id="5" name="Zástupný symbol pro číslo snímku 4">
            <a:extLst>
              <a:ext uri="{FF2B5EF4-FFF2-40B4-BE49-F238E27FC236}">
                <a16:creationId xmlns:a16="http://schemas.microsoft.com/office/drawing/2014/main" xmlns="" id="{70693DB0-F8AC-4459-A154-323366F036AB}"/>
              </a:ext>
            </a:extLst>
          </p:cNvPr>
          <p:cNvSpPr>
            <a:spLocks noGrp="1"/>
          </p:cNvSpPr>
          <p:nvPr>
            <p:ph type="sldNum" sz="quarter" idx="12"/>
          </p:nvPr>
        </p:nvSpPr>
        <p:spPr>
          <a:xfrm>
            <a:off x="10825930" y="6223702"/>
            <a:ext cx="570728" cy="314067"/>
          </a:xfrm>
        </p:spPr>
        <p:txBody>
          <a:bodyPr vert="horz" lIns="91440" tIns="45720" rIns="91440" bIns="45720" rtlCol="0" anchor="ctr">
            <a:normAutofit/>
          </a:bodyPr>
          <a:lstStyle/>
          <a:p>
            <a:pPr>
              <a:spcAft>
                <a:spcPts val="600"/>
              </a:spcAft>
              <a:defRPr/>
            </a:pPr>
            <a:fld id="{20264769-77EF-4CD0-90DE-F7D7F2D423C4}" type="slidenum">
              <a:rPr lang="en-US" sz="1100">
                <a:solidFill>
                  <a:srgbClr val="FFFFFF"/>
                </a:solidFill>
                <a:latin typeface="Calibri" panose="020F0502020204030204"/>
              </a:rPr>
              <a:pPr>
                <a:spcAft>
                  <a:spcPts val="600"/>
                </a:spcAft>
                <a:defRPr/>
              </a:pPr>
              <a:t>27</a:t>
            </a:fld>
            <a:endParaRPr lang="en-US" sz="1100">
              <a:solidFill>
                <a:srgbClr val="FFFFFF"/>
              </a:solidFill>
              <a:latin typeface="Calibri" panose="020F0502020204030204"/>
            </a:endParaRPr>
          </a:p>
        </p:txBody>
      </p:sp>
      <p:sp>
        <p:nvSpPr>
          <p:cNvPr id="6" name="Zástupný symbol pro obsah 2">
            <a:extLst>
              <a:ext uri="{FF2B5EF4-FFF2-40B4-BE49-F238E27FC236}">
                <a16:creationId xmlns:a16="http://schemas.microsoft.com/office/drawing/2014/main" xmlns="" id="{B8F5BAD9-F66F-40BD-9FA1-E7894A337DBC}"/>
              </a:ext>
            </a:extLst>
          </p:cNvPr>
          <p:cNvSpPr txBox="1">
            <a:spLocks/>
          </p:cNvSpPr>
          <p:nvPr/>
        </p:nvSpPr>
        <p:spPr>
          <a:xfrm>
            <a:off x="554467" y="1686473"/>
            <a:ext cx="6155099" cy="4649023"/>
          </a:xfrm>
          <a:prstGeom prst="rect">
            <a:avLst/>
          </a:prstGeom>
        </p:spPr>
        <p:txBody>
          <a:bodyPr vert="horz" lIns="91440" tIns="45720" rIns="91440" bIns="45720" rtlCol="0" anchor="ct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742950" indent="-514350">
              <a:lnSpc>
                <a:spcPct val="90000"/>
              </a:lnSpc>
              <a:buFont typeface="+mj-lt"/>
              <a:buAutoNum type="arabicParenR"/>
            </a:pPr>
            <a:r>
              <a:rPr lang="en-US" sz="2600" dirty="0" err="1">
                <a:solidFill>
                  <a:srgbClr val="000000"/>
                </a:solidFill>
              </a:rPr>
              <a:t>Elektrická</a:t>
            </a:r>
            <a:r>
              <a:rPr lang="en-US" sz="2600" dirty="0">
                <a:solidFill>
                  <a:srgbClr val="000000"/>
                </a:solidFill>
              </a:rPr>
              <a:t> </a:t>
            </a:r>
            <a:r>
              <a:rPr lang="en-US" sz="2600" dirty="0" err="1">
                <a:solidFill>
                  <a:srgbClr val="000000"/>
                </a:solidFill>
              </a:rPr>
              <a:t>síť</a:t>
            </a:r>
            <a:r>
              <a:rPr lang="en-US" sz="2600" dirty="0">
                <a:solidFill>
                  <a:srgbClr val="000000"/>
                </a:solidFill>
              </a:rPr>
              <a:t> 90 - 110 cm v </a:t>
            </a:r>
            <a:r>
              <a:rPr lang="en-US" sz="2600" dirty="0" err="1">
                <a:solidFill>
                  <a:srgbClr val="000000"/>
                </a:solidFill>
              </a:rPr>
              <a:t>kombinaci</a:t>
            </a:r>
            <a:r>
              <a:rPr lang="en-US" sz="2600" dirty="0">
                <a:solidFill>
                  <a:srgbClr val="000000"/>
                </a:solidFill>
              </a:rPr>
              <a:t> se </a:t>
            </a:r>
            <a:r>
              <a:rPr lang="en-US" sz="2600" dirty="0" err="1">
                <a:solidFill>
                  <a:srgbClr val="000000"/>
                </a:solidFill>
              </a:rPr>
              <a:t>psem</a:t>
            </a:r>
            <a:endParaRPr lang="cs-CZ" sz="2600" dirty="0">
              <a:solidFill>
                <a:srgbClr val="000000"/>
              </a:solidFill>
            </a:endParaRPr>
          </a:p>
          <a:p>
            <a:pPr marL="742950" indent="-514350">
              <a:lnSpc>
                <a:spcPct val="90000"/>
              </a:lnSpc>
              <a:buFont typeface="+mj-lt"/>
              <a:buAutoNum type="arabicParenR"/>
            </a:pPr>
            <a:r>
              <a:rPr lang="en-US" sz="2600" dirty="0" err="1">
                <a:solidFill>
                  <a:srgbClr val="000000"/>
                </a:solidFill>
              </a:rPr>
              <a:t>Pásový</a:t>
            </a:r>
            <a:r>
              <a:rPr lang="en-US" sz="2600" dirty="0">
                <a:solidFill>
                  <a:srgbClr val="000000"/>
                </a:solidFill>
              </a:rPr>
              <a:t> </a:t>
            </a:r>
            <a:r>
              <a:rPr lang="en-US" sz="2600" dirty="0" err="1">
                <a:solidFill>
                  <a:srgbClr val="000000"/>
                </a:solidFill>
              </a:rPr>
              <a:t>elektrický</a:t>
            </a:r>
            <a:r>
              <a:rPr lang="en-US" sz="2600" dirty="0">
                <a:solidFill>
                  <a:srgbClr val="000000"/>
                </a:solidFill>
              </a:rPr>
              <a:t> </a:t>
            </a:r>
            <a:r>
              <a:rPr lang="en-US" sz="2600" dirty="0" err="1">
                <a:solidFill>
                  <a:srgbClr val="000000"/>
                </a:solidFill>
              </a:rPr>
              <a:t>ohradník</a:t>
            </a:r>
            <a:r>
              <a:rPr lang="en-US" sz="2600" dirty="0">
                <a:solidFill>
                  <a:srgbClr val="000000"/>
                </a:solidFill>
              </a:rPr>
              <a:t> v </a:t>
            </a:r>
            <a:r>
              <a:rPr lang="en-US" sz="2600" dirty="0" err="1">
                <a:solidFill>
                  <a:srgbClr val="000000"/>
                </a:solidFill>
              </a:rPr>
              <a:t>kombinaci</a:t>
            </a:r>
            <a:r>
              <a:rPr lang="en-US" sz="2600" dirty="0">
                <a:solidFill>
                  <a:srgbClr val="000000"/>
                </a:solidFill>
              </a:rPr>
              <a:t> se </a:t>
            </a:r>
            <a:r>
              <a:rPr lang="en-US" sz="2600" dirty="0" err="1">
                <a:solidFill>
                  <a:srgbClr val="000000"/>
                </a:solidFill>
              </a:rPr>
              <a:t>psem</a:t>
            </a:r>
            <a:endParaRPr lang="en-US" sz="2600" dirty="0">
              <a:solidFill>
                <a:srgbClr val="000000"/>
              </a:solidFill>
            </a:endParaRPr>
          </a:p>
          <a:p>
            <a:pPr marL="742950" indent="-514350">
              <a:lnSpc>
                <a:spcPct val="90000"/>
              </a:lnSpc>
              <a:buFont typeface="+mj-lt"/>
              <a:buAutoNum type="arabicParenR"/>
            </a:pPr>
            <a:r>
              <a:rPr lang="en-US" sz="2600" dirty="0" err="1">
                <a:solidFill>
                  <a:srgbClr val="000000"/>
                </a:solidFill>
              </a:rPr>
              <a:t>Pevný</a:t>
            </a:r>
            <a:r>
              <a:rPr lang="en-US" sz="2600" dirty="0">
                <a:solidFill>
                  <a:srgbClr val="000000"/>
                </a:solidFill>
              </a:rPr>
              <a:t> </a:t>
            </a:r>
            <a:r>
              <a:rPr lang="en-US" sz="2600" dirty="0" err="1">
                <a:solidFill>
                  <a:srgbClr val="000000"/>
                </a:solidFill>
              </a:rPr>
              <a:t>drátěný</a:t>
            </a:r>
            <a:r>
              <a:rPr lang="en-US" sz="2600" dirty="0">
                <a:solidFill>
                  <a:srgbClr val="000000"/>
                </a:solidFill>
              </a:rPr>
              <a:t> </a:t>
            </a:r>
            <a:r>
              <a:rPr lang="en-US" sz="2600" dirty="0" err="1">
                <a:solidFill>
                  <a:srgbClr val="000000"/>
                </a:solidFill>
              </a:rPr>
              <a:t>ohradník</a:t>
            </a:r>
            <a:r>
              <a:rPr lang="en-US" sz="2600" dirty="0">
                <a:solidFill>
                  <a:srgbClr val="000000"/>
                </a:solidFill>
              </a:rPr>
              <a:t> </a:t>
            </a:r>
            <a:r>
              <a:rPr lang="en-US" sz="2600" dirty="0" err="1">
                <a:solidFill>
                  <a:srgbClr val="000000"/>
                </a:solidFill>
              </a:rPr>
              <a:t>výšky</a:t>
            </a:r>
            <a:r>
              <a:rPr lang="en-US" sz="2600" dirty="0">
                <a:solidFill>
                  <a:srgbClr val="000000"/>
                </a:solidFill>
              </a:rPr>
              <a:t> 120 cm v </a:t>
            </a:r>
            <a:r>
              <a:rPr lang="en-US" sz="2600" dirty="0" err="1">
                <a:solidFill>
                  <a:srgbClr val="000000"/>
                </a:solidFill>
              </a:rPr>
              <a:t>kombinaci</a:t>
            </a:r>
            <a:r>
              <a:rPr lang="en-US" sz="2600" dirty="0">
                <a:solidFill>
                  <a:srgbClr val="000000"/>
                </a:solidFill>
              </a:rPr>
              <a:t> s </a:t>
            </a:r>
            <a:r>
              <a:rPr lang="en-US" sz="2600" dirty="0" err="1">
                <a:solidFill>
                  <a:srgbClr val="000000"/>
                </a:solidFill>
              </a:rPr>
              <a:t>páskou</a:t>
            </a:r>
            <a:r>
              <a:rPr lang="en-US" sz="2600" dirty="0">
                <a:solidFill>
                  <a:srgbClr val="000000"/>
                </a:solidFill>
              </a:rPr>
              <a:t> a </a:t>
            </a:r>
            <a:r>
              <a:rPr lang="en-US" sz="2600" dirty="0" err="1">
                <a:solidFill>
                  <a:srgbClr val="000000"/>
                </a:solidFill>
              </a:rPr>
              <a:t>elektrickým</a:t>
            </a:r>
            <a:r>
              <a:rPr lang="en-US" sz="2600" dirty="0">
                <a:solidFill>
                  <a:srgbClr val="000000"/>
                </a:solidFill>
              </a:rPr>
              <a:t> </a:t>
            </a:r>
            <a:r>
              <a:rPr lang="en-US" sz="2600" dirty="0" err="1">
                <a:solidFill>
                  <a:srgbClr val="000000"/>
                </a:solidFill>
              </a:rPr>
              <a:t>drátem</a:t>
            </a:r>
            <a:endParaRPr lang="en-US" sz="2600" dirty="0">
              <a:solidFill>
                <a:srgbClr val="000000"/>
              </a:solidFill>
            </a:endParaRPr>
          </a:p>
          <a:p>
            <a:pPr marL="742950" indent="-514350">
              <a:lnSpc>
                <a:spcPct val="90000"/>
              </a:lnSpc>
              <a:buFont typeface="+mj-lt"/>
              <a:buAutoNum type="arabicParenR"/>
            </a:pPr>
            <a:r>
              <a:rPr lang="en-US" sz="2600" dirty="0" err="1">
                <a:solidFill>
                  <a:srgbClr val="000000"/>
                </a:solidFill>
              </a:rPr>
              <a:t>Kombinace</a:t>
            </a:r>
            <a:r>
              <a:rPr lang="en-US" sz="2600" dirty="0">
                <a:solidFill>
                  <a:srgbClr val="000000"/>
                </a:solidFill>
              </a:rPr>
              <a:t> </a:t>
            </a:r>
            <a:r>
              <a:rPr lang="en-US" sz="2600" dirty="0" err="1">
                <a:solidFill>
                  <a:srgbClr val="000000"/>
                </a:solidFill>
              </a:rPr>
              <a:t>zradidlového</a:t>
            </a:r>
            <a:r>
              <a:rPr lang="en-US" sz="2600" dirty="0">
                <a:solidFill>
                  <a:srgbClr val="000000"/>
                </a:solidFill>
              </a:rPr>
              <a:t> </a:t>
            </a:r>
            <a:r>
              <a:rPr lang="en-US" sz="2600" dirty="0" err="1">
                <a:solidFill>
                  <a:srgbClr val="000000"/>
                </a:solidFill>
              </a:rPr>
              <a:t>ohradníku</a:t>
            </a:r>
            <a:r>
              <a:rPr lang="en-US" sz="2600" dirty="0">
                <a:solidFill>
                  <a:srgbClr val="000000"/>
                </a:solidFill>
              </a:rPr>
              <a:t>, </a:t>
            </a:r>
            <a:r>
              <a:rPr lang="en-US" sz="2600" dirty="0" err="1">
                <a:solidFill>
                  <a:srgbClr val="000000"/>
                </a:solidFill>
              </a:rPr>
              <a:t>elektrického</a:t>
            </a:r>
            <a:r>
              <a:rPr lang="en-US" sz="2600" dirty="0">
                <a:solidFill>
                  <a:srgbClr val="000000"/>
                </a:solidFill>
              </a:rPr>
              <a:t> </a:t>
            </a:r>
            <a:r>
              <a:rPr lang="en-US" sz="2600" dirty="0" err="1">
                <a:solidFill>
                  <a:srgbClr val="000000"/>
                </a:solidFill>
              </a:rPr>
              <a:t>drátu</a:t>
            </a:r>
            <a:r>
              <a:rPr lang="en-US" sz="2600" dirty="0">
                <a:solidFill>
                  <a:srgbClr val="000000"/>
                </a:solidFill>
              </a:rPr>
              <a:t> a </a:t>
            </a:r>
            <a:r>
              <a:rPr lang="en-US" sz="2600" dirty="0" err="1">
                <a:solidFill>
                  <a:srgbClr val="000000"/>
                </a:solidFill>
              </a:rPr>
              <a:t>pásky</a:t>
            </a:r>
            <a:endParaRPr lang="en-US" sz="2600" dirty="0">
              <a:solidFill>
                <a:srgbClr val="000000"/>
              </a:solidFill>
            </a:endParaRPr>
          </a:p>
        </p:txBody>
      </p:sp>
      <p:pic>
        <p:nvPicPr>
          <p:cNvPr id="10" name="obrázek 1" descr="C:\tomáš\HAVRLANT\karty\VLK\schok\SCHOK článek AOPK 001 – kopie.jpg">
            <a:extLst>
              <a:ext uri="{FF2B5EF4-FFF2-40B4-BE49-F238E27FC236}">
                <a16:creationId xmlns:a16="http://schemas.microsoft.com/office/drawing/2014/main" xmlns="" id="{9462242C-1267-46C2-BEA3-3003A064DAEC}"/>
              </a:ext>
            </a:extLst>
          </p:cNvPr>
          <p:cNvPicPr/>
          <p:nvPr/>
        </p:nvPicPr>
        <p:blipFill rotWithShape="1">
          <a:blip r:embed="rId2" cstate="print"/>
          <a:srcRect l="3554" r="3534"/>
          <a:stretch/>
        </p:blipFill>
        <p:spPr bwMode="auto">
          <a:xfrm>
            <a:off x="7235420" y="0"/>
            <a:ext cx="4956580" cy="7090755"/>
          </a:xfrm>
          <a:prstGeom prst="rect">
            <a:avLst/>
          </a:prstGeom>
          <a:noFill/>
          <a:effectLst/>
        </p:spPr>
      </p:pic>
      <p:sp>
        <p:nvSpPr>
          <p:cNvPr id="12" name="TextovéPole 11">
            <a:extLst>
              <a:ext uri="{FF2B5EF4-FFF2-40B4-BE49-F238E27FC236}">
                <a16:creationId xmlns:a16="http://schemas.microsoft.com/office/drawing/2014/main" xmlns="" id="{A4095A77-95A4-4034-B2DC-A281C2683E58}"/>
              </a:ext>
            </a:extLst>
          </p:cNvPr>
          <p:cNvSpPr txBox="1"/>
          <p:nvPr/>
        </p:nvSpPr>
        <p:spPr>
          <a:xfrm>
            <a:off x="7176120" y="6657945"/>
            <a:ext cx="2743201" cy="200055"/>
          </a:xfrm>
          <a:prstGeom prst="rect">
            <a:avLst/>
          </a:prstGeom>
          <a:noFill/>
        </p:spPr>
        <p:txBody>
          <a:bodyPr wrap="square" rtlCol="0">
            <a:spAutoFit/>
          </a:bodyPr>
          <a:lstStyle/>
          <a:p>
            <a:r>
              <a:rPr lang="cs-CZ" sz="700" dirty="0"/>
              <a:t> Zdroj obrázku: </a:t>
            </a:r>
            <a:r>
              <a:rPr lang="cs-CZ" sz="700" i="1" dirty="0"/>
              <a:t>Zpravodaj SCHOK 3/2017</a:t>
            </a:r>
          </a:p>
        </p:txBody>
      </p:sp>
      <p:grpSp>
        <p:nvGrpSpPr>
          <p:cNvPr id="13" name="Skupina 12">
            <a:extLst>
              <a:ext uri="{FF2B5EF4-FFF2-40B4-BE49-F238E27FC236}">
                <a16:creationId xmlns:a16="http://schemas.microsoft.com/office/drawing/2014/main" xmlns="" id="{634D2043-14B4-4F0E-B3D7-9D903F51B7F6}"/>
              </a:ext>
            </a:extLst>
          </p:cNvPr>
          <p:cNvGrpSpPr/>
          <p:nvPr/>
        </p:nvGrpSpPr>
        <p:grpSpPr>
          <a:xfrm>
            <a:off x="0" y="6119336"/>
            <a:ext cx="3922380" cy="738664"/>
            <a:chOff x="0" y="6174226"/>
            <a:chExt cx="3922380" cy="738664"/>
          </a:xfrm>
        </p:grpSpPr>
        <p:pic>
          <p:nvPicPr>
            <p:cNvPr id="14" name="Obrázek 13">
              <a:extLst>
                <a:ext uri="{FF2B5EF4-FFF2-40B4-BE49-F238E27FC236}">
                  <a16:creationId xmlns:a16="http://schemas.microsoft.com/office/drawing/2014/main" xmlns="" id="{B5F2C44E-DF7D-499B-B4CD-2F439E39747B}"/>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971600" y="6445494"/>
              <a:ext cx="1224136" cy="412288"/>
            </a:xfrm>
            <a:prstGeom prst="rect">
              <a:avLst/>
            </a:prstGeom>
          </p:spPr>
        </p:pic>
        <p:sp>
          <p:nvSpPr>
            <p:cNvPr id="15" name="TextovéPole 14">
              <a:extLst>
                <a:ext uri="{FF2B5EF4-FFF2-40B4-BE49-F238E27FC236}">
                  <a16:creationId xmlns:a16="http://schemas.microsoft.com/office/drawing/2014/main" xmlns="" id="{A0AFD70B-7845-4986-B7E5-F5095E430F91}"/>
                </a:ext>
              </a:extLst>
            </p:cNvPr>
            <p:cNvSpPr txBox="1"/>
            <p:nvPr/>
          </p:nvSpPr>
          <p:spPr>
            <a:xfrm>
              <a:off x="0" y="6174226"/>
              <a:ext cx="3922380" cy="738664"/>
            </a:xfrm>
            <a:prstGeom prst="rect">
              <a:avLst/>
            </a:prstGeom>
            <a:noFill/>
          </p:spPr>
          <p:txBody>
            <a:bodyPr wrap="square" rtlCol="0">
              <a:spAutoFit/>
            </a:bodyPr>
            <a:lstStyle/>
            <a:p>
              <a:r>
                <a:rPr lang="cs-CZ" sz="1400" i="1" dirty="0"/>
                <a:t>Svaz chovatelů ovcí a koz </a:t>
              </a:r>
              <a:r>
                <a:rPr lang="cs-CZ" sz="1400" i="1" dirty="0" err="1"/>
                <a:t>z.s</a:t>
              </a:r>
              <a:r>
                <a:rPr lang="cs-CZ" sz="1400" i="1" dirty="0"/>
                <a:t>.</a:t>
              </a:r>
            </a:p>
            <a:p>
              <a:r>
                <a:rPr lang="cs-CZ" sz="1400" i="1" dirty="0"/>
                <a:t>Kouty</a:t>
              </a:r>
            </a:p>
            <a:p>
              <a:r>
                <a:rPr lang="cs-CZ" sz="1400" i="1" dirty="0"/>
                <a:t>06. 04. 2019</a:t>
              </a:r>
            </a:p>
          </p:txBody>
        </p:sp>
      </p:grpSp>
    </p:spTree>
    <p:extLst>
      <p:ext uri="{BB962C8B-B14F-4D97-AF65-F5344CB8AC3E}">
        <p14:creationId xmlns:p14="http://schemas.microsoft.com/office/powerpoint/2010/main" xmlns="" val="159677807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xmlns="" id="{AB45A142-4255-493C-8284-5D566C121B1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ltGray">
          <a:xfrm>
            <a:off x="336884" y="321177"/>
            <a:ext cx="4332307" cy="6179552"/>
          </a:xfrm>
          <a:prstGeom prst="rect">
            <a:avLst/>
          </a:prstGeom>
          <a:solidFill>
            <a:srgbClr val="404040">
              <a:alpha val="89804"/>
            </a:srgbClr>
          </a:solidFill>
          <a:ln w="127000" cap="sq" cmpd="thinThick">
            <a:solidFill>
              <a:srgbClr val="595959">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Nadpis 1">
            <a:extLst>
              <a:ext uri="{FF2B5EF4-FFF2-40B4-BE49-F238E27FC236}">
                <a16:creationId xmlns:a16="http://schemas.microsoft.com/office/drawing/2014/main" xmlns="" id="{39D03488-3D88-4E6C-9B03-6EB3824E20E4}"/>
              </a:ext>
            </a:extLst>
          </p:cNvPr>
          <p:cNvSpPr>
            <a:spLocks noGrp="1"/>
          </p:cNvSpPr>
          <p:nvPr>
            <p:ph type="title"/>
          </p:nvPr>
        </p:nvSpPr>
        <p:spPr>
          <a:xfrm>
            <a:off x="674237" y="914400"/>
            <a:ext cx="3657600" cy="2887579"/>
          </a:xfrm>
        </p:spPr>
        <p:txBody>
          <a:bodyPr vert="horz" lIns="91440" tIns="45720" rIns="91440" bIns="45720" rtlCol="0" anchor="b">
            <a:normAutofit/>
          </a:bodyPr>
          <a:lstStyle/>
          <a:p>
            <a:pPr algn="ctr"/>
            <a:r>
              <a:rPr lang="en-US" sz="4800" kern="1200" dirty="0">
                <a:solidFill>
                  <a:srgbClr val="FFFFFF"/>
                </a:solidFill>
                <a:latin typeface="+mj-lt"/>
                <a:ea typeface="+mj-ea"/>
                <a:cs typeface="+mj-cs"/>
              </a:rPr>
              <a:t>Slovinská studia o útocích vlků na ovce</a:t>
            </a:r>
          </a:p>
        </p:txBody>
      </p:sp>
      <p:cxnSp>
        <p:nvCxnSpPr>
          <p:cNvPr id="28" name="Straight Connector 27">
            <a:extLst>
              <a:ext uri="{FF2B5EF4-FFF2-40B4-BE49-F238E27FC236}">
                <a16:creationId xmlns:a16="http://schemas.microsoft.com/office/drawing/2014/main" xmlns="" id="{38FB9660-F42F-4313-BBC4-47C007FE484C}"/>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1191126" y="3910267"/>
            <a:ext cx="258679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21" name="Zástupný symbol pro obsah 6" descr="Obsah obrázku snímek obrazovky&#10;&#10;Popis vygenerován s velmi vysokou mírou spolehlivosti">
            <a:extLst>
              <a:ext uri="{FF2B5EF4-FFF2-40B4-BE49-F238E27FC236}">
                <a16:creationId xmlns:a16="http://schemas.microsoft.com/office/drawing/2014/main" xmlns="" id="{3753A518-FB34-4CA9-B05B-69A2B2C62C0F}"/>
              </a:ext>
            </a:extLst>
          </p:cNvPr>
          <p:cNvPicPr>
            <a:picLocks noGrp="1" noChangeAspect="1"/>
          </p:cNvPicPr>
          <p:nvPr>
            <p:ph idx="1"/>
          </p:nvPr>
        </p:nvPicPr>
        <p:blipFill>
          <a:blip r:embed="rId2" cstate="print"/>
          <a:stretch>
            <a:fillRect/>
          </a:stretch>
        </p:blipFill>
        <p:spPr>
          <a:xfrm>
            <a:off x="6254700" y="492573"/>
            <a:ext cx="4351789" cy="5880796"/>
          </a:xfrm>
          <a:prstGeom prst="rect">
            <a:avLst/>
          </a:prstGeom>
        </p:spPr>
      </p:pic>
      <p:sp>
        <p:nvSpPr>
          <p:cNvPr id="13" name="Zástupný symbol pro číslo snímku 12">
            <a:extLst>
              <a:ext uri="{FF2B5EF4-FFF2-40B4-BE49-F238E27FC236}">
                <a16:creationId xmlns:a16="http://schemas.microsoft.com/office/drawing/2014/main" xmlns="" id="{803E3027-3B6D-4663-BA33-8BE77523E74D}"/>
              </a:ext>
            </a:extLst>
          </p:cNvPr>
          <p:cNvSpPr>
            <a:spLocks noGrp="1"/>
          </p:cNvSpPr>
          <p:nvPr>
            <p:ph type="sldNum" sz="quarter" idx="12"/>
          </p:nvPr>
        </p:nvSpPr>
        <p:spPr>
          <a:xfrm>
            <a:off x="9991022" y="6356350"/>
            <a:ext cx="1362777" cy="365125"/>
          </a:xfrm>
        </p:spPr>
        <p:txBody>
          <a:bodyPr vert="horz" lIns="91440" tIns="45720" rIns="91440" bIns="45720" rtlCol="0" anchor="ctr">
            <a:normAutofit/>
          </a:bodyPr>
          <a:lstStyle/>
          <a:p>
            <a:pPr defTabSz="914400">
              <a:spcAft>
                <a:spcPts val="600"/>
              </a:spcAft>
            </a:pPr>
            <a:fld id="{4FAB73BC-B049-4115-A692-8D63A059BFB8}" type="slidenum">
              <a:rPr lang="en-US">
                <a:solidFill>
                  <a:srgbClr val="595959"/>
                </a:solidFill>
              </a:rPr>
              <a:pPr defTabSz="914400">
                <a:spcAft>
                  <a:spcPts val="600"/>
                </a:spcAft>
              </a:pPr>
              <a:t>28</a:t>
            </a:fld>
            <a:endParaRPr lang="en-US" dirty="0">
              <a:solidFill>
                <a:srgbClr val="595959"/>
              </a:solidFill>
            </a:endParaRPr>
          </a:p>
        </p:txBody>
      </p:sp>
      <p:sp>
        <p:nvSpPr>
          <p:cNvPr id="18" name="TextovéPole 17">
            <a:extLst>
              <a:ext uri="{FF2B5EF4-FFF2-40B4-BE49-F238E27FC236}">
                <a16:creationId xmlns:a16="http://schemas.microsoft.com/office/drawing/2014/main" xmlns="" id="{B80FDCAB-6A48-44C2-AC0F-ED32C90C63C2}"/>
              </a:ext>
            </a:extLst>
          </p:cNvPr>
          <p:cNvSpPr txBox="1"/>
          <p:nvPr/>
        </p:nvSpPr>
        <p:spPr>
          <a:xfrm>
            <a:off x="6179886" y="6373369"/>
            <a:ext cx="4332307" cy="415498"/>
          </a:xfrm>
          <a:prstGeom prst="rect">
            <a:avLst/>
          </a:prstGeom>
          <a:noFill/>
        </p:spPr>
        <p:txBody>
          <a:bodyPr wrap="square" rtlCol="0">
            <a:spAutoFit/>
          </a:bodyPr>
          <a:lstStyle/>
          <a:p>
            <a:r>
              <a:rPr lang="cs-CZ" sz="700" dirty="0"/>
              <a:t>Zdroj studie: </a:t>
            </a:r>
            <a:r>
              <a:rPr lang="cs-CZ" sz="700" i="1" dirty="0"/>
              <a:t>https://www.kora.ch/malme/05_library/5_1_publications/U_and_V/van_Liere_et_al_2013_Farm_characteristics_in_Slovene_wolf_habitat_related_to_attacks_on_sheep.pdf</a:t>
            </a:r>
          </a:p>
        </p:txBody>
      </p:sp>
    </p:spTree>
    <p:extLst>
      <p:ext uri="{BB962C8B-B14F-4D97-AF65-F5344CB8AC3E}">
        <p14:creationId xmlns:p14="http://schemas.microsoft.com/office/powerpoint/2010/main" xmlns="" val="29332693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Skupina 6">
            <a:extLst>
              <a:ext uri="{FF2B5EF4-FFF2-40B4-BE49-F238E27FC236}">
                <a16:creationId xmlns:a16="http://schemas.microsoft.com/office/drawing/2014/main" xmlns="" id="{7FDBDE34-F646-4170-AA84-7D7DC26B5591}"/>
              </a:ext>
            </a:extLst>
          </p:cNvPr>
          <p:cNvGrpSpPr/>
          <p:nvPr/>
        </p:nvGrpSpPr>
        <p:grpSpPr>
          <a:xfrm>
            <a:off x="-31833" y="6119336"/>
            <a:ext cx="3922380" cy="738664"/>
            <a:chOff x="0" y="6174226"/>
            <a:chExt cx="3922380" cy="738664"/>
          </a:xfrm>
        </p:grpSpPr>
        <p:pic>
          <p:nvPicPr>
            <p:cNvPr id="8" name="Obrázek 7">
              <a:extLst>
                <a:ext uri="{FF2B5EF4-FFF2-40B4-BE49-F238E27FC236}">
                  <a16:creationId xmlns:a16="http://schemas.microsoft.com/office/drawing/2014/main" xmlns="" id="{1409B950-F710-43BE-9BB1-51767CBB4460}"/>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971600" y="6445494"/>
              <a:ext cx="1224136" cy="412288"/>
            </a:xfrm>
            <a:prstGeom prst="rect">
              <a:avLst/>
            </a:prstGeom>
          </p:spPr>
        </p:pic>
        <p:sp>
          <p:nvSpPr>
            <p:cNvPr id="9" name="TextovéPole 8">
              <a:extLst>
                <a:ext uri="{FF2B5EF4-FFF2-40B4-BE49-F238E27FC236}">
                  <a16:creationId xmlns:a16="http://schemas.microsoft.com/office/drawing/2014/main" xmlns="" id="{632C2C9E-1621-4946-AB73-C68F41B9F2BC}"/>
                </a:ext>
              </a:extLst>
            </p:cNvPr>
            <p:cNvSpPr txBox="1"/>
            <p:nvPr/>
          </p:nvSpPr>
          <p:spPr>
            <a:xfrm>
              <a:off x="0" y="6174226"/>
              <a:ext cx="3922380" cy="738664"/>
            </a:xfrm>
            <a:prstGeom prst="rect">
              <a:avLst/>
            </a:prstGeom>
            <a:noFill/>
          </p:spPr>
          <p:txBody>
            <a:bodyPr wrap="square" rtlCol="0">
              <a:spAutoFit/>
            </a:bodyPr>
            <a:lstStyle/>
            <a:p>
              <a:r>
                <a:rPr lang="cs-CZ" sz="1400" i="1" dirty="0"/>
                <a:t>Svaz chovatelů ovcí a koz </a:t>
              </a:r>
              <a:r>
                <a:rPr lang="cs-CZ" sz="1400" i="1" dirty="0" err="1"/>
                <a:t>z.s</a:t>
              </a:r>
              <a:r>
                <a:rPr lang="cs-CZ" sz="1400" i="1" dirty="0"/>
                <a:t>.</a:t>
              </a:r>
            </a:p>
            <a:p>
              <a:r>
                <a:rPr lang="cs-CZ" sz="1400" i="1" dirty="0"/>
                <a:t>Kouty</a:t>
              </a:r>
            </a:p>
            <a:p>
              <a:r>
                <a:rPr lang="cs-CZ" sz="1400" i="1" dirty="0"/>
                <a:t>06. 04. 2019</a:t>
              </a:r>
            </a:p>
          </p:txBody>
        </p:sp>
      </p:grpSp>
      <p:sp>
        <p:nvSpPr>
          <p:cNvPr id="3" name="Zástupný symbol pro obsah 2">
            <a:extLst>
              <a:ext uri="{FF2B5EF4-FFF2-40B4-BE49-F238E27FC236}">
                <a16:creationId xmlns:a16="http://schemas.microsoft.com/office/drawing/2014/main" xmlns="" id="{E26D52C2-A878-4AE9-82AE-4098C2B9DFBC}"/>
              </a:ext>
            </a:extLst>
          </p:cNvPr>
          <p:cNvSpPr>
            <a:spLocks noGrp="1"/>
          </p:cNvSpPr>
          <p:nvPr>
            <p:ph idx="1"/>
          </p:nvPr>
        </p:nvSpPr>
        <p:spPr>
          <a:xfrm>
            <a:off x="838200" y="259644"/>
            <a:ext cx="11081657" cy="6598356"/>
          </a:xfrm>
        </p:spPr>
        <p:txBody>
          <a:bodyPr>
            <a:normAutofit lnSpcReduction="10000"/>
          </a:bodyPr>
          <a:lstStyle/>
          <a:p>
            <a:r>
              <a:rPr lang="cs-CZ" dirty="0"/>
              <a:t>2008 – 2010, 288 útoků, 30 farem, medián velikosti stáda 93 ovcí</a:t>
            </a:r>
          </a:p>
          <a:p>
            <a:r>
              <a:rPr lang="cs-CZ" dirty="0"/>
              <a:t>Průměrná výška plotu 115 cm, různé druhy oplocení (pevné, elektrické, kombinované…)</a:t>
            </a:r>
          </a:p>
          <a:p>
            <a:r>
              <a:rPr lang="cs-CZ" dirty="0"/>
              <a:t>78 % útoků proběhlo v noci, 22 % ve dne (zejména u těch farem, které ovce zaháněli na noc)</a:t>
            </a:r>
          </a:p>
          <a:p>
            <a:r>
              <a:rPr lang="cs-CZ" b="1" dirty="0">
                <a:solidFill>
                  <a:srgbClr val="FF0000"/>
                </a:solidFill>
              </a:rPr>
              <a:t>53 % farem, na které vlci i opakovaně útočili, mělo pastevecké psy (Pyrenejský horský pes apod.)</a:t>
            </a:r>
          </a:p>
          <a:p>
            <a:r>
              <a:rPr lang="cs-CZ" b="1" dirty="0">
                <a:solidFill>
                  <a:srgbClr val="FF0000"/>
                </a:solidFill>
              </a:rPr>
              <a:t>89 % farem mělo elektrické ohradníky</a:t>
            </a:r>
          </a:p>
          <a:p>
            <a:r>
              <a:rPr lang="cs-CZ" dirty="0"/>
              <a:t>4 farmáři viděli útok vlků na vlastní oči</a:t>
            </a:r>
          </a:p>
          <a:p>
            <a:r>
              <a:rPr lang="cs-CZ" dirty="0"/>
              <a:t>2 farmáři byli svědci přeskočení 145 cm vysokého elektrického ohradníku vlky</a:t>
            </a:r>
          </a:p>
          <a:p>
            <a:pPr algn="r"/>
            <a:r>
              <a:rPr lang="cs-CZ" b="1" dirty="0">
                <a:solidFill>
                  <a:srgbClr val="FF0000"/>
                </a:solidFill>
              </a:rPr>
              <a:t>Závěr -&gt; elektrické ohradníky nezamezily útokům vlků (naopak jsou ve 	       výsledku někdy ještě horší, jelikož ho splašené ovce často prorazí  a utečou – stejná zkušenost i z Broumovska)</a:t>
            </a:r>
          </a:p>
          <a:p>
            <a:pPr marL="0" indent="0">
              <a:buNone/>
            </a:pPr>
            <a:r>
              <a:rPr lang="cs-CZ" b="1" dirty="0">
                <a:solidFill>
                  <a:srgbClr val="FF0000"/>
                </a:solidFill>
              </a:rPr>
              <a:t>	       -&gt; pastevečtí psi výrazně nesnížili útoky na stáda</a:t>
            </a:r>
          </a:p>
          <a:p>
            <a:endParaRPr lang="cs-CZ" dirty="0"/>
          </a:p>
          <a:p>
            <a:endParaRPr lang="cs-CZ" dirty="0"/>
          </a:p>
          <a:p>
            <a:endParaRPr lang="cs-CZ" dirty="0"/>
          </a:p>
        </p:txBody>
      </p:sp>
      <p:sp>
        <p:nvSpPr>
          <p:cNvPr id="11" name="Zástupný symbol pro číslo snímku 10">
            <a:extLst>
              <a:ext uri="{FF2B5EF4-FFF2-40B4-BE49-F238E27FC236}">
                <a16:creationId xmlns:a16="http://schemas.microsoft.com/office/drawing/2014/main" xmlns="" id="{42B20389-FEA4-4950-9677-1A97AF25E1F4}"/>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FAB73BC-B049-4115-A692-8D63A059BFB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37564588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95639"/>
            <a:ext cx="10515600" cy="1325563"/>
          </a:xfrm>
        </p:spPr>
        <p:txBody>
          <a:bodyPr/>
          <a:lstStyle/>
          <a:p>
            <a:pPr algn="ctr"/>
            <a:r>
              <a:rPr lang="cs-CZ" b="1" dirty="0"/>
              <a:t>Kolik vlků u nás je?</a:t>
            </a:r>
          </a:p>
        </p:txBody>
      </p:sp>
      <p:pic>
        <p:nvPicPr>
          <p:cNvPr id="5" name="Zástupný symbol pro obsah 4" descr="Rozšíření vlků dle HD čt 8.2.2018.png"/>
          <p:cNvPicPr>
            <a:picLocks noGrp="1" noChangeAspect="1"/>
          </p:cNvPicPr>
          <p:nvPr>
            <p:ph idx="1"/>
          </p:nvPr>
        </p:nvPicPr>
        <p:blipFill>
          <a:blip r:embed="rId2" cstate="print"/>
          <a:stretch>
            <a:fillRect/>
          </a:stretch>
        </p:blipFill>
        <p:spPr>
          <a:xfrm>
            <a:off x="2161795" y="1844824"/>
            <a:ext cx="7673589" cy="4701800"/>
          </a:xfrm>
        </p:spPr>
      </p:pic>
      <p:sp>
        <p:nvSpPr>
          <p:cNvPr id="4" name="Zástupný symbol pro číslo snímku 3"/>
          <p:cNvSpPr>
            <a:spLocks noGrp="1"/>
          </p:cNvSpPr>
          <p:nvPr>
            <p:ph type="sldNum" sz="quarter" idx="12"/>
          </p:nvPr>
        </p:nvSpPr>
        <p:spPr/>
        <p:txBody>
          <a:bodyPr/>
          <a:lstStyle/>
          <a:p>
            <a:fld id="{20264769-77EF-4CD0-90DE-F7D7F2D423C4}" type="slidenum">
              <a:rPr lang="cs-CZ" smtClean="0"/>
              <a:pPr/>
              <a:t>3</a:t>
            </a:fld>
            <a:endParaRPr lang="cs-CZ" dirty="0"/>
          </a:p>
        </p:txBody>
      </p:sp>
      <p:sp>
        <p:nvSpPr>
          <p:cNvPr id="12" name="TextovéPole 11">
            <a:extLst>
              <a:ext uri="{FF2B5EF4-FFF2-40B4-BE49-F238E27FC236}">
                <a16:creationId xmlns:a16="http://schemas.microsoft.com/office/drawing/2014/main" xmlns="" id="{AA8B6525-43B0-4EF9-B98C-C8CFDEE8915E}"/>
              </a:ext>
            </a:extLst>
          </p:cNvPr>
          <p:cNvSpPr txBox="1"/>
          <p:nvPr/>
        </p:nvSpPr>
        <p:spPr>
          <a:xfrm>
            <a:off x="2082800" y="6521425"/>
            <a:ext cx="2743201" cy="200055"/>
          </a:xfrm>
          <a:prstGeom prst="rect">
            <a:avLst/>
          </a:prstGeom>
          <a:noFill/>
        </p:spPr>
        <p:txBody>
          <a:bodyPr wrap="square" rtlCol="0">
            <a:spAutoFit/>
          </a:bodyPr>
          <a:lstStyle/>
          <a:p>
            <a:r>
              <a:rPr lang="cs-CZ" sz="700" dirty="0"/>
              <a:t>Zdroj obrázku: </a:t>
            </a:r>
            <a:r>
              <a:rPr lang="cs-CZ" sz="700" i="1" dirty="0"/>
              <a:t>ČT24 / Hnutí DUHA</a:t>
            </a:r>
          </a:p>
        </p:txBody>
      </p:sp>
      <p:sp>
        <p:nvSpPr>
          <p:cNvPr id="13" name="Zástupný obsah 2">
            <a:extLst>
              <a:ext uri="{FF2B5EF4-FFF2-40B4-BE49-F238E27FC236}">
                <a16:creationId xmlns:a16="http://schemas.microsoft.com/office/drawing/2014/main" xmlns="" id="{584ADB2F-60E7-44AB-B6C2-D0DD1DD8CE62}"/>
              </a:ext>
            </a:extLst>
          </p:cNvPr>
          <p:cNvSpPr txBox="1">
            <a:spLocks/>
          </p:cNvSpPr>
          <p:nvPr/>
        </p:nvSpPr>
        <p:spPr>
          <a:xfrm>
            <a:off x="512189" y="1166018"/>
            <a:ext cx="10972800"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cs-CZ" sz="2800" dirty="0"/>
              <a:t>V únoru 2018 bylo v České republice oficiálně 26 vlků</a:t>
            </a:r>
          </a:p>
          <a:p>
            <a:endParaRPr lang="cs-CZ" dirty="0"/>
          </a:p>
        </p:txBody>
      </p:sp>
      <p:grpSp>
        <p:nvGrpSpPr>
          <p:cNvPr id="15" name="Skupina 14">
            <a:extLst>
              <a:ext uri="{FF2B5EF4-FFF2-40B4-BE49-F238E27FC236}">
                <a16:creationId xmlns:a16="http://schemas.microsoft.com/office/drawing/2014/main" xmlns="" id="{22857788-9F39-403E-A95D-020FB87FB172}"/>
              </a:ext>
            </a:extLst>
          </p:cNvPr>
          <p:cNvGrpSpPr/>
          <p:nvPr/>
        </p:nvGrpSpPr>
        <p:grpSpPr>
          <a:xfrm>
            <a:off x="0" y="6119336"/>
            <a:ext cx="3922380" cy="738664"/>
            <a:chOff x="0" y="6174226"/>
            <a:chExt cx="3922380" cy="738664"/>
          </a:xfrm>
        </p:grpSpPr>
        <p:pic>
          <p:nvPicPr>
            <p:cNvPr id="17" name="Obrázek 16">
              <a:extLst>
                <a:ext uri="{FF2B5EF4-FFF2-40B4-BE49-F238E27FC236}">
                  <a16:creationId xmlns:a16="http://schemas.microsoft.com/office/drawing/2014/main" xmlns="" id="{71122376-0099-4443-864F-7E2A721C937B}"/>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971600" y="6445494"/>
              <a:ext cx="1224136" cy="412288"/>
            </a:xfrm>
            <a:prstGeom prst="rect">
              <a:avLst/>
            </a:prstGeom>
          </p:spPr>
        </p:pic>
        <p:sp>
          <p:nvSpPr>
            <p:cNvPr id="19" name="TextovéPole 18">
              <a:extLst>
                <a:ext uri="{FF2B5EF4-FFF2-40B4-BE49-F238E27FC236}">
                  <a16:creationId xmlns:a16="http://schemas.microsoft.com/office/drawing/2014/main" xmlns="" id="{E87DE15D-3FA4-4D7A-A42C-9C0AB943A435}"/>
                </a:ext>
              </a:extLst>
            </p:cNvPr>
            <p:cNvSpPr txBox="1"/>
            <p:nvPr/>
          </p:nvSpPr>
          <p:spPr>
            <a:xfrm>
              <a:off x="0" y="6174226"/>
              <a:ext cx="3922380" cy="738664"/>
            </a:xfrm>
            <a:prstGeom prst="rect">
              <a:avLst/>
            </a:prstGeom>
            <a:noFill/>
          </p:spPr>
          <p:txBody>
            <a:bodyPr wrap="square" rtlCol="0">
              <a:spAutoFit/>
            </a:bodyPr>
            <a:lstStyle/>
            <a:p>
              <a:r>
                <a:rPr lang="cs-CZ" sz="1400" i="1" dirty="0"/>
                <a:t>Svaz chovatelů ovcí a koz z.s.</a:t>
              </a:r>
            </a:p>
            <a:p>
              <a:r>
                <a:rPr lang="cs-CZ" sz="1400" i="1" dirty="0"/>
                <a:t>Kouty</a:t>
              </a:r>
            </a:p>
            <a:p>
              <a:r>
                <a:rPr lang="cs-CZ" sz="1400" i="1" dirty="0"/>
                <a:t>06. 04. 2019</a:t>
              </a:r>
            </a:p>
          </p:txBody>
        </p:sp>
      </p:gr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a:extLst>
              <a:ext uri="{FF2B5EF4-FFF2-40B4-BE49-F238E27FC236}">
                <a16:creationId xmlns:a16="http://schemas.microsoft.com/office/drawing/2014/main" xmlns="" id="{DD8B641B-083C-45B8-BF4F-0CF7ADC7EF52}"/>
              </a:ext>
            </a:extLst>
          </p:cNvPr>
          <p:cNvSpPr>
            <a:spLocks noGrp="1"/>
          </p:cNvSpPr>
          <p:nvPr>
            <p:ph idx="1"/>
          </p:nvPr>
        </p:nvSpPr>
        <p:spPr>
          <a:xfrm>
            <a:off x="838200" y="342900"/>
            <a:ext cx="10330543" cy="6445827"/>
          </a:xfrm>
        </p:spPr>
        <p:txBody>
          <a:bodyPr>
            <a:normAutofit lnSpcReduction="10000"/>
          </a:bodyPr>
          <a:lstStyle/>
          <a:p>
            <a:r>
              <a:rPr lang="cs-CZ" dirty="0"/>
              <a:t>Podobné zkušenosti z Francie:</a:t>
            </a:r>
          </a:p>
          <a:p>
            <a:pPr marL="0" indent="0">
              <a:buNone/>
            </a:pPr>
            <a:r>
              <a:rPr lang="cs-CZ" dirty="0"/>
              <a:t>	-&gt; </a:t>
            </a:r>
            <a:r>
              <a:rPr lang="cs-CZ" b="1" dirty="0">
                <a:solidFill>
                  <a:srgbClr val="FF0000"/>
                </a:solidFill>
              </a:rPr>
              <a:t>V oblasti Alp bylo 85 % útoků na stáda s doporučeným   	 	     ochranným opatřením</a:t>
            </a:r>
          </a:p>
          <a:p>
            <a:pPr marL="0" indent="0">
              <a:buNone/>
            </a:pPr>
            <a:r>
              <a:rPr lang="cs-CZ" b="1" dirty="0">
                <a:solidFill>
                  <a:srgbClr val="FF0000"/>
                </a:solidFill>
              </a:rPr>
              <a:t>	-&gt; 52 % útoků proběhlo během dne, někdy za přítomnosti 		     pastýře a psa</a:t>
            </a:r>
          </a:p>
          <a:p>
            <a:r>
              <a:rPr lang="cs-CZ" dirty="0"/>
              <a:t>I v sousedním Německu je velká část útoků provedena na stáda s doporučeným zabezpečením</a:t>
            </a:r>
          </a:p>
          <a:p>
            <a:r>
              <a:rPr lang="cs-CZ" dirty="0"/>
              <a:t>Zkušenosti z Broumovska:</a:t>
            </a:r>
          </a:p>
          <a:p>
            <a:pPr marL="0" indent="0">
              <a:buNone/>
            </a:pPr>
            <a:r>
              <a:rPr lang="cs-CZ" dirty="0"/>
              <a:t>	-&gt; Plot do výšky cca 130 cm je neúčinný, ať už je jakýkoliv</a:t>
            </a:r>
          </a:p>
          <a:p>
            <a:pPr marL="0" indent="0">
              <a:buNone/>
            </a:pPr>
            <a:r>
              <a:rPr lang="cs-CZ" dirty="0"/>
              <a:t>	-&gt; Vyšší plot je z mnoha důvodů nerealizovatelný	</a:t>
            </a:r>
          </a:p>
          <a:p>
            <a:pPr marL="0" indent="0">
              <a:buNone/>
            </a:pPr>
            <a:r>
              <a:rPr lang="cs-CZ" dirty="0"/>
              <a:t>	-&gt; Nejčastěji doporučovaná elektrická síť je ve výsledku ještě 	  	     horší než pevný plot (ovce ji při útoku protrhnou nebo se do 	  	     ní zamotají)</a:t>
            </a:r>
          </a:p>
          <a:p>
            <a:pPr marL="0" indent="0">
              <a:buNone/>
            </a:pPr>
            <a:r>
              <a:rPr lang="cs-CZ" dirty="0"/>
              <a:t>	-&gt; Pastevečtí psi jsou v našich podmínkách nereální</a:t>
            </a:r>
          </a:p>
        </p:txBody>
      </p:sp>
      <p:sp>
        <p:nvSpPr>
          <p:cNvPr id="6" name="Zástupný symbol pro číslo snímku 5">
            <a:extLst>
              <a:ext uri="{FF2B5EF4-FFF2-40B4-BE49-F238E27FC236}">
                <a16:creationId xmlns:a16="http://schemas.microsoft.com/office/drawing/2014/main" xmlns="" id="{A172A7AB-4B93-4EC7-9532-66ED645F42F9}"/>
              </a:ext>
            </a:extLst>
          </p:cNvPr>
          <p:cNvSpPr>
            <a:spLocks noGrp="1"/>
          </p:cNvSpPr>
          <p:nvPr>
            <p:ph type="sldNum" sz="quarter" idx="12"/>
          </p:nvPr>
        </p:nvSpPr>
        <p:spPr/>
        <p:txBody>
          <a:bodyPr/>
          <a:lstStyle/>
          <a:p>
            <a:fld id="{4FAB73BC-B049-4115-A692-8D63A059BFB8}" type="slidenum">
              <a:rPr lang="en-US" smtClean="0"/>
              <a:pPr/>
              <a:t>30</a:t>
            </a:fld>
            <a:endParaRPr lang="en-US" dirty="0"/>
          </a:p>
        </p:txBody>
      </p:sp>
      <p:grpSp>
        <p:nvGrpSpPr>
          <p:cNvPr id="10" name="Skupina 9">
            <a:extLst>
              <a:ext uri="{FF2B5EF4-FFF2-40B4-BE49-F238E27FC236}">
                <a16:creationId xmlns:a16="http://schemas.microsoft.com/office/drawing/2014/main" xmlns="" id="{1D918EFB-BB40-4B4A-AB0D-15CF975CD0E0}"/>
              </a:ext>
            </a:extLst>
          </p:cNvPr>
          <p:cNvGrpSpPr/>
          <p:nvPr/>
        </p:nvGrpSpPr>
        <p:grpSpPr>
          <a:xfrm>
            <a:off x="-31833" y="6119336"/>
            <a:ext cx="3922380" cy="738664"/>
            <a:chOff x="0" y="6174226"/>
            <a:chExt cx="3922380" cy="738664"/>
          </a:xfrm>
        </p:grpSpPr>
        <p:pic>
          <p:nvPicPr>
            <p:cNvPr id="11" name="Obrázek 10">
              <a:extLst>
                <a:ext uri="{FF2B5EF4-FFF2-40B4-BE49-F238E27FC236}">
                  <a16:creationId xmlns:a16="http://schemas.microsoft.com/office/drawing/2014/main" xmlns="" id="{544EC32B-5A2E-446D-81EE-F70F7FBD88B9}"/>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971600" y="6445494"/>
              <a:ext cx="1224136" cy="412288"/>
            </a:xfrm>
            <a:prstGeom prst="rect">
              <a:avLst/>
            </a:prstGeom>
          </p:spPr>
        </p:pic>
        <p:sp>
          <p:nvSpPr>
            <p:cNvPr id="12" name="TextovéPole 11">
              <a:extLst>
                <a:ext uri="{FF2B5EF4-FFF2-40B4-BE49-F238E27FC236}">
                  <a16:creationId xmlns:a16="http://schemas.microsoft.com/office/drawing/2014/main" xmlns="" id="{5C63E7D8-942E-471B-BB2D-80D0CE2D8F09}"/>
                </a:ext>
              </a:extLst>
            </p:cNvPr>
            <p:cNvSpPr txBox="1"/>
            <p:nvPr/>
          </p:nvSpPr>
          <p:spPr>
            <a:xfrm>
              <a:off x="0" y="6174226"/>
              <a:ext cx="3922380" cy="738664"/>
            </a:xfrm>
            <a:prstGeom prst="rect">
              <a:avLst/>
            </a:prstGeom>
            <a:noFill/>
          </p:spPr>
          <p:txBody>
            <a:bodyPr wrap="square" rtlCol="0">
              <a:spAutoFit/>
            </a:bodyPr>
            <a:lstStyle/>
            <a:p>
              <a:r>
                <a:rPr lang="cs-CZ" sz="1400" i="1" dirty="0"/>
                <a:t>Svaz chovatelů ovcí a koz </a:t>
              </a:r>
              <a:r>
                <a:rPr lang="cs-CZ" sz="1400" i="1" dirty="0" err="1"/>
                <a:t>z.s</a:t>
              </a:r>
              <a:r>
                <a:rPr lang="cs-CZ" sz="1400" i="1" dirty="0"/>
                <a:t>.</a:t>
              </a:r>
            </a:p>
            <a:p>
              <a:r>
                <a:rPr lang="cs-CZ" sz="1400" i="1" dirty="0"/>
                <a:t>Kouty</a:t>
              </a:r>
            </a:p>
            <a:p>
              <a:r>
                <a:rPr lang="cs-CZ" sz="1400" i="1" dirty="0"/>
                <a:t>06. 04. 2019</a:t>
              </a:r>
            </a:p>
          </p:txBody>
        </p:sp>
      </p:grpSp>
    </p:spTree>
    <p:extLst>
      <p:ext uri="{BB962C8B-B14F-4D97-AF65-F5344CB8AC3E}">
        <p14:creationId xmlns:p14="http://schemas.microsoft.com/office/powerpoint/2010/main" xmlns="" val="94042371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obrázek 4" descr="http://www.leseleveursfaceauloup.fr/wp-content/uploads/2015/01/loup_troupeau.jpg">
            <a:extLst>
              <a:ext uri="{FF2B5EF4-FFF2-40B4-BE49-F238E27FC236}">
                <a16:creationId xmlns:a16="http://schemas.microsoft.com/office/drawing/2014/main" xmlns="" id="{82605124-3410-4970-8D9A-1153975E2EE1}"/>
              </a:ext>
            </a:extLst>
          </p:cNvPr>
          <p:cNvPicPr/>
          <p:nvPr/>
        </p:nvPicPr>
        <p:blipFill rotWithShape="1">
          <a:blip r:embed="rId2" cstate="print"/>
          <a:srcRect t="12503" b="12497"/>
          <a:stretch/>
        </p:blipFill>
        <p:spPr bwMode="auto">
          <a:xfrm>
            <a:off x="0" y="714895"/>
            <a:ext cx="12191980" cy="6006580"/>
          </a:xfrm>
          <a:prstGeom prst="rect">
            <a:avLst/>
          </a:prstGeom>
          <a:noFill/>
        </p:spPr>
      </p:pic>
      <p:sp>
        <p:nvSpPr>
          <p:cNvPr id="20" name="TextovéPole 19">
            <a:extLst>
              <a:ext uri="{FF2B5EF4-FFF2-40B4-BE49-F238E27FC236}">
                <a16:creationId xmlns:a16="http://schemas.microsoft.com/office/drawing/2014/main" xmlns="" id="{EA73A64E-DC3A-47D7-BB02-44A146DC5A6A}"/>
              </a:ext>
            </a:extLst>
          </p:cNvPr>
          <p:cNvSpPr txBox="1"/>
          <p:nvPr/>
        </p:nvSpPr>
        <p:spPr>
          <a:xfrm>
            <a:off x="490538" y="0"/>
            <a:ext cx="11210925" cy="801306"/>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3600" b="1" dirty="0">
                <a:solidFill>
                  <a:schemeClr val="tx1">
                    <a:lumMod val="85000"/>
                    <a:lumOff val="15000"/>
                  </a:schemeClr>
                </a:solidFill>
                <a:latin typeface="+mj-lt"/>
                <a:ea typeface="+mj-ea"/>
                <a:cs typeface="+mj-cs"/>
              </a:rPr>
              <a:t>5 vlků číhajících na ovce ve Francii během dne</a:t>
            </a:r>
          </a:p>
        </p:txBody>
      </p:sp>
      <p:sp>
        <p:nvSpPr>
          <p:cNvPr id="11" name="Zástupný symbol pro číslo snímku 10">
            <a:extLst>
              <a:ext uri="{FF2B5EF4-FFF2-40B4-BE49-F238E27FC236}">
                <a16:creationId xmlns:a16="http://schemas.microsoft.com/office/drawing/2014/main" xmlns="" id="{53C40048-D167-4DFF-AAA5-667E8EACF9A2}"/>
              </a:ext>
            </a:extLst>
          </p:cNvPr>
          <p:cNvSpPr>
            <a:spLocks noGrp="1"/>
          </p:cNvSpPr>
          <p:nvPr>
            <p:ph type="sldNum" sz="quarter" idx="12"/>
          </p:nvPr>
        </p:nvSpPr>
        <p:spPr/>
        <p:txBody>
          <a:bodyPr/>
          <a:lstStyle/>
          <a:p>
            <a:fld id="{4FAB73BC-B049-4115-A692-8D63A059BFB8}" type="slidenum">
              <a:rPr lang="en-US" smtClean="0"/>
              <a:pPr/>
              <a:t>31</a:t>
            </a:fld>
            <a:endParaRPr lang="en-US" dirty="0"/>
          </a:p>
        </p:txBody>
      </p:sp>
      <p:sp>
        <p:nvSpPr>
          <p:cNvPr id="13" name="TextovéPole 12">
            <a:extLst>
              <a:ext uri="{FF2B5EF4-FFF2-40B4-BE49-F238E27FC236}">
                <a16:creationId xmlns:a16="http://schemas.microsoft.com/office/drawing/2014/main" xmlns="" id="{4E8251C4-C1A8-4BA4-BDF1-55AC4E6D8386}"/>
              </a:ext>
            </a:extLst>
          </p:cNvPr>
          <p:cNvSpPr txBox="1"/>
          <p:nvPr/>
        </p:nvSpPr>
        <p:spPr>
          <a:xfrm>
            <a:off x="-74814" y="6687674"/>
            <a:ext cx="4106487" cy="200055"/>
          </a:xfrm>
          <a:prstGeom prst="rect">
            <a:avLst/>
          </a:prstGeom>
          <a:noFill/>
        </p:spPr>
        <p:txBody>
          <a:bodyPr wrap="square" rtlCol="0">
            <a:spAutoFit/>
          </a:bodyPr>
          <a:lstStyle/>
          <a:p>
            <a:r>
              <a:rPr lang="cs-CZ" sz="700" dirty="0"/>
              <a:t>Zdroj obrázku: </a:t>
            </a:r>
            <a:r>
              <a:rPr lang="cs-CZ" sz="700" i="1" dirty="0"/>
              <a:t>http://www.leseleveursfaceauloup.fr/wp-content/uploads/2015/01/loup_troupeau.jpg</a:t>
            </a:r>
          </a:p>
        </p:txBody>
      </p:sp>
    </p:spTree>
    <p:extLst>
      <p:ext uri="{BB962C8B-B14F-4D97-AF65-F5344CB8AC3E}">
        <p14:creationId xmlns:p14="http://schemas.microsoft.com/office/powerpoint/2010/main" xmlns="" val="185670317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Zástupný symbol pro obsah 4" descr="Francie ploty.png"/>
          <p:cNvPicPr>
            <a:picLocks noGrp="1" noChangeAspect="1"/>
          </p:cNvPicPr>
          <p:nvPr>
            <p:ph idx="1"/>
          </p:nvPr>
        </p:nvPicPr>
        <p:blipFill>
          <a:blip r:embed="rId2" cstate="print"/>
          <a:stretch>
            <a:fillRect/>
          </a:stretch>
        </p:blipFill>
        <p:spPr>
          <a:xfrm>
            <a:off x="2259783" y="1252346"/>
            <a:ext cx="7672434" cy="5236322"/>
          </a:xfrm>
        </p:spPr>
      </p:pic>
      <p:sp>
        <p:nvSpPr>
          <p:cNvPr id="4" name="Zástupný symbol pro číslo snímku 3"/>
          <p:cNvSpPr>
            <a:spLocks noGrp="1"/>
          </p:cNvSpPr>
          <p:nvPr>
            <p:ph type="sldNum" sz="quarter" idx="12"/>
          </p:nvPr>
        </p:nvSpPr>
        <p:spPr/>
        <p:txBody>
          <a:bodyPr/>
          <a:lstStyle/>
          <a:p>
            <a:fld id="{4FAB73BC-B049-4115-A692-8D63A059BFB8}" type="slidenum">
              <a:rPr lang="en-US" smtClean="0"/>
              <a:pPr/>
              <a:t>32</a:t>
            </a:fld>
            <a:endParaRPr lang="en-US" dirty="0"/>
          </a:p>
        </p:txBody>
      </p:sp>
      <p:sp>
        <p:nvSpPr>
          <p:cNvPr id="7" name="TextovéPole 6">
            <a:extLst>
              <a:ext uri="{FF2B5EF4-FFF2-40B4-BE49-F238E27FC236}">
                <a16:creationId xmlns:a16="http://schemas.microsoft.com/office/drawing/2014/main" xmlns="" id="{9493B0C8-3EC9-47FA-B9CD-26FFE34F7415}"/>
              </a:ext>
            </a:extLst>
          </p:cNvPr>
          <p:cNvSpPr txBox="1"/>
          <p:nvPr/>
        </p:nvSpPr>
        <p:spPr>
          <a:xfrm>
            <a:off x="360349" y="500453"/>
            <a:ext cx="11177592" cy="461665"/>
          </a:xfrm>
          <a:prstGeom prst="rect">
            <a:avLst/>
          </a:prstGeom>
          <a:noFill/>
        </p:spPr>
        <p:txBody>
          <a:bodyPr wrap="square" rtlCol="0">
            <a:spAutoFit/>
          </a:bodyPr>
          <a:lstStyle/>
          <a:p>
            <a:pPr marL="285750" indent="-285750">
              <a:buFont typeface="Arial" panose="020B0604020202020204" pitchFamily="34" charset="0"/>
              <a:buChar char="•"/>
            </a:pPr>
            <a:r>
              <a:rPr lang="cs-CZ" sz="2400" dirty="0"/>
              <a:t>Ukázka plotu proti vlkům z Francie. Takhle bude vypadat krajina u nás?</a:t>
            </a:r>
          </a:p>
        </p:txBody>
      </p:sp>
      <p:grpSp>
        <p:nvGrpSpPr>
          <p:cNvPr id="8" name="Skupina 7">
            <a:extLst>
              <a:ext uri="{FF2B5EF4-FFF2-40B4-BE49-F238E27FC236}">
                <a16:creationId xmlns:a16="http://schemas.microsoft.com/office/drawing/2014/main" xmlns="" id="{F5AA3094-CEB1-43AD-B028-85CC910A6B08}"/>
              </a:ext>
            </a:extLst>
          </p:cNvPr>
          <p:cNvGrpSpPr/>
          <p:nvPr/>
        </p:nvGrpSpPr>
        <p:grpSpPr>
          <a:xfrm>
            <a:off x="0" y="6119336"/>
            <a:ext cx="3922380" cy="738664"/>
            <a:chOff x="0" y="6174226"/>
            <a:chExt cx="3922380" cy="738664"/>
          </a:xfrm>
        </p:grpSpPr>
        <p:pic>
          <p:nvPicPr>
            <p:cNvPr id="9" name="Obrázek 8">
              <a:extLst>
                <a:ext uri="{FF2B5EF4-FFF2-40B4-BE49-F238E27FC236}">
                  <a16:creationId xmlns:a16="http://schemas.microsoft.com/office/drawing/2014/main" xmlns="" id="{46E467F4-8912-4C79-94AA-358C5A283A93}"/>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971600" y="6445494"/>
              <a:ext cx="1224136" cy="412288"/>
            </a:xfrm>
            <a:prstGeom prst="rect">
              <a:avLst/>
            </a:prstGeom>
          </p:spPr>
        </p:pic>
        <p:sp>
          <p:nvSpPr>
            <p:cNvPr id="10" name="TextovéPole 9">
              <a:extLst>
                <a:ext uri="{FF2B5EF4-FFF2-40B4-BE49-F238E27FC236}">
                  <a16:creationId xmlns:a16="http://schemas.microsoft.com/office/drawing/2014/main" xmlns="" id="{625E7317-0A39-4C52-A258-B0C1FD05BD0C}"/>
                </a:ext>
              </a:extLst>
            </p:cNvPr>
            <p:cNvSpPr txBox="1"/>
            <p:nvPr/>
          </p:nvSpPr>
          <p:spPr>
            <a:xfrm>
              <a:off x="0" y="6174226"/>
              <a:ext cx="3922380" cy="738664"/>
            </a:xfrm>
            <a:prstGeom prst="rect">
              <a:avLst/>
            </a:prstGeom>
            <a:noFill/>
          </p:spPr>
          <p:txBody>
            <a:bodyPr wrap="square" rtlCol="0">
              <a:spAutoFit/>
            </a:bodyPr>
            <a:lstStyle/>
            <a:p>
              <a:r>
                <a:rPr lang="cs-CZ" sz="1400" i="1" dirty="0"/>
                <a:t>Svaz chovatelů ovcí a koz </a:t>
              </a:r>
              <a:r>
                <a:rPr lang="cs-CZ" sz="1400" i="1" dirty="0" err="1"/>
                <a:t>z.s</a:t>
              </a:r>
              <a:r>
                <a:rPr lang="cs-CZ" sz="1400" i="1" dirty="0"/>
                <a:t>.</a:t>
              </a:r>
            </a:p>
            <a:p>
              <a:r>
                <a:rPr lang="cs-CZ" sz="1400" i="1" dirty="0"/>
                <a:t>Kouty</a:t>
              </a:r>
            </a:p>
            <a:p>
              <a:r>
                <a:rPr lang="cs-CZ" sz="1400" i="1" dirty="0"/>
                <a:t>06. 04. 2019</a:t>
              </a:r>
            </a:p>
          </p:txBody>
        </p:sp>
      </p:gr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77027" y="332656"/>
            <a:ext cx="10515600" cy="1325563"/>
          </a:xfrm>
        </p:spPr>
        <p:txBody>
          <a:bodyPr>
            <a:normAutofit/>
          </a:bodyPr>
          <a:lstStyle/>
          <a:p>
            <a:r>
              <a:rPr lang="cs-CZ" sz="4000" b="1" dirty="0"/>
              <a:t>Příklad z Německa</a:t>
            </a:r>
          </a:p>
        </p:txBody>
      </p:sp>
      <p:pic>
        <p:nvPicPr>
          <p:cNvPr id="5" name="Zástupný symbol pro obsah 4" descr="Nicole Benningová 21 psů.png"/>
          <p:cNvPicPr>
            <a:picLocks noGrp="1" noChangeAspect="1"/>
          </p:cNvPicPr>
          <p:nvPr>
            <p:ph idx="1"/>
          </p:nvPr>
        </p:nvPicPr>
        <p:blipFill>
          <a:blip r:embed="rId2" cstate="print"/>
          <a:stretch>
            <a:fillRect/>
          </a:stretch>
        </p:blipFill>
        <p:spPr>
          <a:xfrm>
            <a:off x="929143" y="3622601"/>
            <a:ext cx="5204793" cy="3076451"/>
          </a:xfrm>
        </p:spPr>
      </p:pic>
      <p:sp>
        <p:nvSpPr>
          <p:cNvPr id="4" name="Zástupný symbol pro číslo snímku 3"/>
          <p:cNvSpPr>
            <a:spLocks noGrp="1"/>
          </p:cNvSpPr>
          <p:nvPr>
            <p:ph type="sldNum" sz="quarter" idx="12"/>
          </p:nvPr>
        </p:nvSpPr>
        <p:spPr/>
        <p:txBody>
          <a:bodyPr/>
          <a:lstStyle/>
          <a:p>
            <a:fld id="{4FAB73BC-B049-4115-A692-8D63A059BFB8}" type="slidenum">
              <a:rPr lang="en-US" smtClean="0"/>
              <a:pPr/>
              <a:t>33</a:t>
            </a:fld>
            <a:endParaRPr lang="en-US" dirty="0"/>
          </a:p>
        </p:txBody>
      </p:sp>
      <p:pic>
        <p:nvPicPr>
          <p:cNvPr id="7" name="Obrázek 6" descr="mají se střílet.png"/>
          <p:cNvPicPr>
            <a:picLocks noChangeAspect="1"/>
          </p:cNvPicPr>
          <p:nvPr/>
        </p:nvPicPr>
        <p:blipFill>
          <a:blip r:embed="rId3" cstate="print"/>
          <a:stretch>
            <a:fillRect/>
          </a:stretch>
        </p:blipFill>
        <p:spPr>
          <a:xfrm>
            <a:off x="6816080" y="3622602"/>
            <a:ext cx="4365718" cy="3076451"/>
          </a:xfrm>
          <a:prstGeom prst="rect">
            <a:avLst/>
          </a:prstGeom>
        </p:spPr>
      </p:pic>
      <p:sp>
        <p:nvSpPr>
          <p:cNvPr id="8" name="TextovéPole 7"/>
          <p:cNvSpPr txBox="1"/>
          <p:nvPr/>
        </p:nvSpPr>
        <p:spPr>
          <a:xfrm>
            <a:off x="407368" y="1599107"/>
            <a:ext cx="11177592" cy="1938992"/>
          </a:xfrm>
          <a:prstGeom prst="rect">
            <a:avLst/>
          </a:prstGeom>
          <a:noFill/>
        </p:spPr>
        <p:txBody>
          <a:bodyPr wrap="square" rtlCol="0">
            <a:spAutoFit/>
          </a:bodyPr>
          <a:lstStyle/>
          <a:p>
            <a:pPr marL="285750" indent="-285750">
              <a:buFont typeface="Arial" panose="020B0604020202020204" pitchFamily="34" charset="0"/>
              <a:buChar char="•"/>
            </a:pPr>
            <a:r>
              <a:rPr lang="cs-CZ" sz="2400" dirty="0"/>
              <a:t>Paní </a:t>
            </a:r>
            <a:r>
              <a:rPr lang="cs-CZ" sz="2400" dirty="0" err="1"/>
              <a:t>Benningová</a:t>
            </a:r>
            <a:r>
              <a:rPr lang="cs-CZ" sz="2400" dirty="0"/>
              <a:t> si pořídila 21 pasteveckých psů. Ročně potřebuje 12 tun krmení. Kdyby krmila jen skopovým masem, tak spotřebuje na krmení psů 400 ovcí ročně. Kvalitní granule ji stojí 600 až 850 tisíc korun za rok</a:t>
            </a:r>
          </a:p>
          <a:p>
            <a:pPr marL="285750" indent="-285750">
              <a:buFont typeface="Arial" panose="020B0604020202020204" pitchFamily="34" charset="0"/>
              <a:buChar char="•"/>
            </a:pPr>
            <a:endParaRPr lang="cs-CZ" sz="2400" dirty="0"/>
          </a:p>
          <a:p>
            <a:pPr marL="285750" indent="-285750">
              <a:buFont typeface="Arial" panose="020B0604020202020204" pitchFamily="34" charset="0"/>
              <a:buChar char="•"/>
            </a:pPr>
            <a:r>
              <a:rPr lang="cs-CZ" sz="2400" dirty="0"/>
              <a:t>To už není chovatelka ovcí, ale psů</a:t>
            </a:r>
          </a:p>
        </p:txBody>
      </p:sp>
      <p:sp>
        <p:nvSpPr>
          <p:cNvPr id="10" name="TextovéPole 9">
            <a:extLst>
              <a:ext uri="{FF2B5EF4-FFF2-40B4-BE49-F238E27FC236}">
                <a16:creationId xmlns:a16="http://schemas.microsoft.com/office/drawing/2014/main" xmlns="" id="{0F1E0BD9-8BD7-4E1C-9364-22BA4E574480}"/>
              </a:ext>
            </a:extLst>
          </p:cNvPr>
          <p:cNvSpPr txBox="1"/>
          <p:nvPr/>
        </p:nvSpPr>
        <p:spPr>
          <a:xfrm>
            <a:off x="6744072" y="6675198"/>
            <a:ext cx="4106487" cy="200055"/>
          </a:xfrm>
          <a:prstGeom prst="rect">
            <a:avLst/>
          </a:prstGeom>
          <a:noFill/>
        </p:spPr>
        <p:txBody>
          <a:bodyPr wrap="square" rtlCol="0">
            <a:spAutoFit/>
          </a:bodyPr>
          <a:lstStyle/>
          <a:p>
            <a:r>
              <a:rPr lang="cs-CZ" sz="700" dirty="0"/>
              <a:t>Zdroj obrázku: </a:t>
            </a:r>
            <a:r>
              <a:rPr lang="cs-CZ" sz="700" i="1" dirty="0"/>
              <a:t>ČT 24</a:t>
            </a:r>
          </a:p>
        </p:txBody>
      </p:sp>
      <p:sp>
        <p:nvSpPr>
          <p:cNvPr id="11" name="TextovéPole 10">
            <a:extLst>
              <a:ext uri="{FF2B5EF4-FFF2-40B4-BE49-F238E27FC236}">
                <a16:creationId xmlns:a16="http://schemas.microsoft.com/office/drawing/2014/main" xmlns="" id="{C7FC740F-E06D-4061-91EB-F7721224A03B}"/>
              </a:ext>
            </a:extLst>
          </p:cNvPr>
          <p:cNvSpPr txBox="1"/>
          <p:nvPr/>
        </p:nvSpPr>
        <p:spPr>
          <a:xfrm>
            <a:off x="838200" y="6657945"/>
            <a:ext cx="4106487" cy="200055"/>
          </a:xfrm>
          <a:prstGeom prst="rect">
            <a:avLst/>
          </a:prstGeom>
          <a:noFill/>
        </p:spPr>
        <p:txBody>
          <a:bodyPr wrap="square" rtlCol="0">
            <a:spAutoFit/>
          </a:bodyPr>
          <a:lstStyle/>
          <a:p>
            <a:r>
              <a:rPr lang="cs-CZ" sz="700" dirty="0"/>
              <a:t>Zdroj obrázku: </a:t>
            </a:r>
            <a:r>
              <a:rPr lang="cs-CZ" sz="700" i="1" dirty="0"/>
              <a:t>ČT 24</a:t>
            </a:r>
          </a:p>
        </p:txBody>
      </p:sp>
      <p:sp>
        <p:nvSpPr>
          <p:cNvPr id="9" name="TextovéPole 8"/>
          <p:cNvSpPr txBox="1"/>
          <p:nvPr/>
        </p:nvSpPr>
        <p:spPr>
          <a:xfrm>
            <a:off x="6816080" y="3212976"/>
            <a:ext cx="5357557" cy="215444"/>
          </a:xfrm>
          <a:prstGeom prst="rect">
            <a:avLst/>
          </a:prstGeom>
          <a:noFill/>
        </p:spPr>
        <p:txBody>
          <a:bodyPr wrap="none" rtlCol="0">
            <a:spAutoFit/>
          </a:bodyPr>
          <a:lstStyle/>
          <a:p>
            <a:r>
              <a:rPr lang="cs-CZ" sz="800" dirty="0" smtClean="0">
                <a:hlinkClick r:id="rId4"/>
              </a:rPr>
              <a:t>https://www.ceskatelevize.cz/ivysilani/1097181328-udalosti/219411000100324/obsah/683610-problemy-s-vlky-v-nemecku</a:t>
            </a:r>
            <a:endParaRPr lang="cs-CZ" sz="800"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65125"/>
            <a:ext cx="10515600" cy="903635"/>
          </a:xfrm>
        </p:spPr>
        <p:txBody>
          <a:bodyPr/>
          <a:lstStyle/>
          <a:p>
            <a:pPr algn="ctr"/>
            <a:r>
              <a:rPr lang="cs-CZ" b="1" dirty="0"/>
              <a:t>Kolik reálně stojí opatření spojená s vlkem ?</a:t>
            </a:r>
          </a:p>
        </p:txBody>
      </p:sp>
      <p:sp>
        <p:nvSpPr>
          <p:cNvPr id="3" name="Zástupný symbol pro obsah 2"/>
          <p:cNvSpPr>
            <a:spLocks noGrp="1"/>
          </p:cNvSpPr>
          <p:nvPr>
            <p:ph idx="1"/>
          </p:nvPr>
        </p:nvSpPr>
        <p:spPr>
          <a:xfrm>
            <a:off x="838200" y="1412777"/>
            <a:ext cx="11018440" cy="3024335"/>
          </a:xfrm>
        </p:spPr>
        <p:txBody>
          <a:bodyPr>
            <a:normAutofit lnSpcReduction="10000"/>
          </a:bodyPr>
          <a:lstStyle/>
          <a:p>
            <a:r>
              <a:rPr lang="cs-CZ" dirty="0"/>
              <a:t>Bavorské státní výzkumné centrum pro zemědělství (</a:t>
            </a:r>
            <a:r>
              <a:rPr lang="cs-CZ" dirty="0" err="1"/>
              <a:t>LfL</a:t>
            </a:r>
            <a:r>
              <a:rPr lang="cs-CZ" dirty="0"/>
              <a:t>) vypočítalo pro Bavorsko náklady na obranu stád v hodnotě 327 milionů EUR u pořízení vybavení a 28 - 43 milionů EUR každoročních následných nákladů.</a:t>
            </a:r>
          </a:p>
          <a:p>
            <a:r>
              <a:rPr lang="cs-CZ" dirty="0"/>
              <a:t>Bavorsko je jak rozlohou, tak počtem obyvatel srovnatelné s Českou republikou</a:t>
            </a:r>
          </a:p>
          <a:p>
            <a:r>
              <a:rPr lang="cs-CZ" dirty="0"/>
              <a:t>To znamená 8,2 miliardy korun investic do plotů a další 1 miliardu ročně na udržovací náklady</a:t>
            </a:r>
          </a:p>
        </p:txBody>
      </p:sp>
      <p:sp>
        <p:nvSpPr>
          <p:cNvPr id="4" name="Zástupný symbol pro číslo snímku 3"/>
          <p:cNvSpPr>
            <a:spLocks noGrp="1"/>
          </p:cNvSpPr>
          <p:nvPr>
            <p:ph type="sldNum" sz="quarter" idx="12"/>
          </p:nvPr>
        </p:nvSpPr>
        <p:spPr/>
        <p:txBody>
          <a:bodyPr/>
          <a:lstStyle/>
          <a:p>
            <a:fld id="{4FAB73BC-B049-4115-A692-8D63A059BFB8}" type="slidenum">
              <a:rPr lang="en-US" smtClean="0"/>
              <a:pPr/>
              <a:t>34</a:t>
            </a:fld>
            <a:endParaRPr lang="en-US" dirty="0"/>
          </a:p>
        </p:txBody>
      </p:sp>
      <p:pic>
        <p:nvPicPr>
          <p:cNvPr id="5" name="Obrázek 4" descr="bavorsko.png"/>
          <p:cNvPicPr>
            <a:picLocks noChangeAspect="1"/>
          </p:cNvPicPr>
          <p:nvPr/>
        </p:nvPicPr>
        <p:blipFill>
          <a:blip r:embed="rId2" cstate="print"/>
          <a:stretch>
            <a:fillRect/>
          </a:stretch>
        </p:blipFill>
        <p:spPr>
          <a:xfrm>
            <a:off x="4503653" y="3920726"/>
            <a:ext cx="3184693" cy="2765203"/>
          </a:xfrm>
          <a:prstGeom prst="rect">
            <a:avLst/>
          </a:prstGeom>
        </p:spPr>
      </p:pic>
      <p:grpSp>
        <p:nvGrpSpPr>
          <p:cNvPr id="6" name="Skupina 5">
            <a:extLst>
              <a:ext uri="{FF2B5EF4-FFF2-40B4-BE49-F238E27FC236}">
                <a16:creationId xmlns:a16="http://schemas.microsoft.com/office/drawing/2014/main" xmlns="" id="{00B91D65-A799-418C-BA87-5C8EFBFC2233}"/>
              </a:ext>
            </a:extLst>
          </p:cNvPr>
          <p:cNvGrpSpPr/>
          <p:nvPr/>
        </p:nvGrpSpPr>
        <p:grpSpPr>
          <a:xfrm>
            <a:off x="0" y="6119336"/>
            <a:ext cx="3922380" cy="738664"/>
            <a:chOff x="0" y="6174226"/>
            <a:chExt cx="3922380" cy="738664"/>
          </a:xfrm>
        </p:grpSpPr>
        <p:pic>
          <p:nvPicPr>
            <p:cNvPr id="7" name="Obrázek 6">
              <a:extLst>
                <a:ext uri="{FF2B5EF4-FFF2-40B4-BE49-F238E27FC236}">
                  <a16:creationId xmlns:a16="http://schemas.microsoft.com/office/drawing/2014/main" xmlns="" id="{DFE9FCA5-4D08-435E-906F-3C361F8A7261}"/>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971600" y="6445494"/>
              <a:ext cx="1224136" cy="412288"/>
            </a:xfrm>
            <a:prstGeom prst="rect">
              <a:avLst/>
            </a:prstGeom>
          </p:spPr>
        </p:pic>
        <p:sp>
          <p:nvSpPr>
            <p:cNvPr id="8" name="TextovéPole 7">
              <a:extLst>
                <a:ext uri="{FF2B5EF4-FFF2-40B4-BE49-F238E27FC236}">
                  <a16:creationId xmlns:a16="http://schemas.microsoft.com/office/drawing/2014/main" xmlns="" id="{EB07B235-3CA1-4C65-A072-D039A3B87FC8}"/>
                </a:ext>
              </a:extLst>
            </p:cNvPr>
            <p:cNvSpPr txBox="1"/>
            <p:nvPr/>
          </p:nvSpPr>
          <p:spPr>
            <a:xfrm>
              <a:off x="0" y="6174226"/>
              <a:ext cx="3922380" cy="738664"/>
            </a:xfrm>
            <a:prstGeom prst="rect">
              <a:avLst/>
            </a:prstGeom>
            <a:noFill/>
          </p:spPr>
          <p:txBody>
            <a:bodyPr wrap="square" rtlCol="0">
              <a:spAutoFit/>
            </a:bodyPr>
            <a:lstStyle/>
            <a:p>
              <a:r>
                <a:rPr lang="cs-CZ" sz="1400" i="1" dirty="0"/>
                <a:t>Svaz chovatelů ovcí a koz </a:t>
              </a:r>
              <a:r>
                <a:rPr lang="cs-CZ" sz="1400" i="1" dirty="0" err="1"/>
                <a:t>z.s</a:t>
              </a:r>
              <a:r>
                <a:rPr lang="cs-CZ" sz="1400" i="1" dirty="0"/>
                <a:t>.</a:t>
              </a:r>
            </a:p>
            <a:p>
              <a:r>
                <a:rPr lang="cs-CZ" sz="1400" i="1" dirty="0"/>
                <a:t>Kouty</a:t>
              </a:r>
            </a:p>
            <a:p>
              <a:r>
                <a:rPr lang="cs-CZ" sz="1400" i="1" dirty="0"/>
                <a:t>06. 04. 2019</a:t>
              </a:r>
            </a:p>
          </p:txBody>
        </p:sp>
      </p:grpSp>
      <p:sp>
        <p:nvSpPr>
          <p:cNvPr id="9" name="Obdélník 8">
            <a:extLst>
              <a:ext uri="{FF2B5EF4-FFF2-40B4-BE49-F238E27FC236}">
                <a16:creationId xmlns:a16="http://schemas.microsoft.com/office/drawing/2014/main" xmlns="" id="{42D74F07-E41D-45E4-AFF8-9FD68EC15612}"/>
              </a:ext>
            </a:extLst>
          </p:cNvPr>
          <p:cNvSpPr/>
          <p:nvPr/>
        </p:nvSpPr>
        <p:spPr>
          <a:xfrm>
            <a:off x="4417074" y="6596748"/>
            <a:ext cx="3103667" cy="307777"/>
          </a:xfrm>
          <a:prstGeom prst="rect">
            <a:avLst/>
          </a:prstGeom>
        </p:spPr>
        <p:txBody>
          <a:bodyPr wrap="square">
            <a:spAutoFit/>
          </a:bodyPr>
          <a:lstStyle/>
          <a:p>
            <a:r>
              <a:rPr lang="cs-CZ" sz="700" i="1" dirty="0"/>
              <a:t>Zdroj obrázku: https://www.topagrar.com/panorama/news/das-kosten-zaeune-und-schutzhunde-10558539.html?utm_content=start</a:t>
            </a:r>
          </a:p>
        </p:txBody>
      </p:sp>
      <p:sp>
        <p:nvSpPr>
          <p:cNvPr id="10" name="TextovéPole 9"/>
          <p:cNvSpPr txBox="1"/>
          <p:nvPr/>
        </p:nvSpPr>
        <p:spPr>
          <a:xfrm>
            <a:off x="7824192" y="6165304"/>
            <a:ext cx="3238387" cy="338554"/>
          </a:xfrm>
          <a:prstGeom prst="rect">
            <a:avLst/>
          </a:prstGeom>
          <a:noFill/>
        </p:spPr>
        <p:txBody>
          <a:bodyPr wrap="none" rtlCol="0">
            <a:spAutoFit/>
          </a:bodyPr>
          <a:lstStyle/>
          <a:p>
            <a:r>
              <a:rPr lang="cs-CZ" sz="800" dirty="0" smtClean="0">
                <a:hlinkClick r:id="rId4"/>
              </a:rPr>
              <a:t>https://www.topagrar.com/panorama/news</a:t>
            </a:r>
            <a:r>
              <a:rPr lang="cs-CZ" sz="800" dirty="0" smtClean="0">
                <a:hlinkClick r:id="rId4"/>
              </a:rPr>
              <a:t>/</a:t>
            </a:r>
          </a:p>
          <a:p>
            <a:r>
              <a:rPr lang="cs-CZ" sz="800" dirty="0" err="1" smtClean="0">
                <a:hlinkClick r:id="rId4"/>
              </a:rPr>
              <a:t>das</a:t>
            </a:r>
            <a:r>
              <a:rPr lang="cs-CZ" sz="800" dirty="0" smtClean="0">
                <a:hlinkClick r:id="rId4"/>
              </a:rPr>
              <a:t>-</a:t>
            </a:r>
            <a:r>
              <a:rPr lang="cs-CZ" sz="800" dirty="0" err="1" smtClean="0">
                <a:hlinkClick r:id="rId4"/>
              </a:rPr>
              <a:t>kosten</a:t>
            </a:r>
            <a:r>
              <a:rPr lang="cs-CZ" sz="800" dirty="0" smtClean="0">
                <a:hlinkClick r:id="rId4"/>
              </a:rPr>
              <a:t>-</a:t>
            </a:r>
            <a:r>
              <a:rPr lang="cs-CZ" sz="800" dirty="0" err="1" smtClean="0">
                <a:hlinkClick r:id="rId4"/>
              </a:rPr>
              <a:t>zaeune</a:t>
            </a:r>
            <a:r>
              <a:rPr lang="cs-CZ" sz="800" dirty="0" smtClean="0">
                <a:hlinkClick r:id="rId4"/>
              </a:rPr>
              <a:t>-</a:t>
            </a:r>
            <a:r>
              <a:rPr lang="cs-CZ" sz="800" dirty="0" err="1" smtClean="0">
                <a:hlinkClick r:id="rId4"/>
              </a:rPr>
              <a:t>und</a:t>
            </a:r>
            <a:r>
              <a:rPr lang="cs-CZ" sz="800" dirty="0" smtClean="0">
                <a:hlinkClick r:id="rId4"/>
              </a:rPr>
              <a:t>-</a:t>
            </a:r>
            <a:r>
              <a:rPr lang="cs-CZ" sz="800" dirty="0" err="1" smtClean="0">
                <a:hlinkClick r:id="rId4"/>
              </a:rPr>
              <a:t>schutzhunde</a:t>
            </a:r>
            <a:r>
              <a:rPr lang="cs-CZ" sz="800" dirty="0" smtClean="0">
                <a:hlinkClick r:id="rId4"/>
              </a:rPr>
              <a:t>-10558539.html?</a:t>
            </a:r>
            <a:r>
              <a:rPr lang="cs-CZ" sz="800" dirty="0" err="1" smtClean="0">
                <a:hlinkClick r:id="rId4"/>
              </a:rPr>
              <a:t>utm</a:t>
            </a:r>
            <a:r>
              <a:rPr lang="cs-CZ" sz="800" dirty="0" smtClean="0">
                <a:hlinkClick r:id="rId4"/>
              </a:rPr>
              <a:t>_</a:t>
            </a:r>
            <a:r>
              <a:rPr lang="cs-CZ" sz="800" dirty="0" err="1" smtClean="0">
                <a:hlinkClick r:id="rId4"/>
              </a:rPr>
              <a:t>content</a:t>
            </a:r>
            <a:r>
              <a:rPr lang="cs-CZ" sz="800" dirty="0" smtClean="0">
                <a:hlinkClick r:id="rId4"/>
              </a:rPr>
              <a:t>=start</a:t>
            </a:r>
            <a:endParaRPr lang="cs-CZ" sz="800"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Zástupný symbol pro obsah 6" descr="poradci Německo – kopie.png"/>
          <p:cNvPicPr>
            <a:picLocks noGrp="1" noChangeAspect="1"/>
          </p:cNvPicPr>
          <p:nvPr>
            <p:ph idx="1"/>
          </p:nvPr>
        </p:nvPicPr>
        <p:blipFill>
          <a:blip r:embed="rId2" cstate="print"/>
          <a:stretch>
            <a:fillRect/>
          </a:stretch>
        </p:blipFill>
        <p:spPr>
          <a:xfrm>
            <a:off x="1190331" y="2790054"/>
            <a:ext cx="4754187" cy="4042154"/>
          </a:xfrm>
        </p:spPr>
      </p:pic>
      <p:sp>
        <p:nvSpPr>
          <p:cNvPr id="4" name="Zástupný symbol pro číslo snímku 3"/>
          <p:cNvSpPr>
            <a:spLocks noGrp="1"/>
          </p:cNvSpPr>
          <p:nvPr>
            <p:ph type="sldNum" sz="quarter" idx="12"/>
          </p:nvPr>
        </p:nvSpPr>
        <p:spPr/>
        <p:txBody>
          <a:bodyPr/>
          <a:lstStyle/>
          <a:p>
            <a:fld id="{4FAB73BC-B049-4115-A692-8D63A059BFB8}" type="slidenum">
              <a:rPr lang="en-US" smtClean="0"/>
              <a:pPr/>
              <a:t>35</a:t>
            </a:fld>
            <a:endParaRPr lang="en-US" dirty="0"/>
          </a:p>
        </p:txBody>
      </p:sp>
      <p:pic>
        <p:nvPicPr>
          <p:cNvPr id="8" name="Obrázek 7" descr="nabu.png"/>
          <p:cNvPicPr>
            <a:picLocks noChangeAspect="1"/>
          </p:cNvPicPr>
          <p:nvPr/>
        </p:nvPicPr>
        <p:blipFill>
          <a:blip r:embed="rId3" cstate="print"/>
          <a:stretch>
            <a:fillRect/>
          </a:stretch>
        </p:blipFill>
        <p:spPr>
          <a:xfrm>
            <a:off x="7679846" y="3455416"/>
            <a:ext cx="3673954" cy="3083496"/>
          </a:xfrm>
          <a:prstGeom prst="rect">
            <a:avLst/>
          </a:prstGeom>
        </p:spPr>
      </p:pic>
      <p:sp>
        <p:nvSpPr>
          <p:cNvPr id="11" name="TextovéPole 10"/>
          <p:cNvSpPr txBox="1"/>
          <p:nvPr/>
        </p:nvSpPr>
        <p:spPr>
          <a:xfrm>
            <a:off x="7679846" y="3132250"/>
            <a:ext cx="3673954" cy="646331"/>
          </a:xfrm>
          <a:prstGeom prst="rect">
            <a:avLst/>
          </a:prstGeom>
          <a:noFill/>
        </p:spPr>
        <p:txBody>
          <a:bodyPr wrap="square" rtlCol="0">
            <a:spAutoFit/>
          </a:bodyPr>
          <a:lstStyle/>
          <a:p>
            <a:r>
              <a:rPr lang="cs-CZ" dirty="0"/>
              <a:t>   </a:t>
            </a:r>
            <a:r>
              <a:rPr lang="cs-CZ" b="1" dirty="0"/>
              <a:t>Sdružení ochrany přírody Německa</a:t>
            </a:r>
          </a:p>
          <a:p>
            <a:endParaRPr lang="cs-CZ" dirty="0"/>
          </a:p>
        </p:txBody>
      </p:sp>
      <p:sp>
        <p:nvSpPr>
          <p:cNvPr id="12" name="TextovéPole 11"/>
          <p:cNvSpPr txBox="1"/>
          <p:nvPr/>
        </p:nvSpPr>
        <p:spPr>
          <a:xfrm>
            <a:off x="843130" y="305474"/>
            <a:ext cx="5448588" cy="461665"/>
          </a:xfrm>
          <a:prstGeom prst="rect">
            <a:avLst/>
          </a:prstGeom>
          <a:noFill/>
        </p:spPr>
        <p:txBody>
          <a:bodyPr wrap="square" rtlCol="0">
            <a:spAutoFit/>
          </a:bodyPr>
          <a:lstStyle/>
          <a:p>
            <a:r>
              <a:rPr lang="cs-CZ" dirty="0">
                <a:solidFill>
                  <a:srgbClr val="FF0000"/>
                </a:solidFill>
              </a:rPr>
              <a:t>      </a:t>
            </a:r>
            <a:r>
              <a:rPr lang="cs-CZ" sz="2400" b="1" dirty="0">
                <a:solidFill>
                  <a:srgbClr val="FF0000"/>
                </a:solidFill>
              </a:rPr>
              <a:t>Projekt „</a:t>
            </a:r>
            <a:r>
              <a:rPr lang="cs-CZ" sz="2400" b="1" dirty="0" err="1">
                <a:solidFill>
                  <a:srgbClr val="FF0000"/>
                </a:solidFill>
              </a:rPr>
              <a:t>Willkommen</a:t>
            </a:r>
            <a:r>
              <a:rPr lang="cs-CZ" sz="2400" b="1" dirty="0">
                <a:solidFill>
                  <a:srgbClr val="FF0000"/>
                </a:solidFill>
              </a:rPr>
              <a:t> Wolf“ od NABU</a:t>
            </a:r>
          </a:p>
        </p:txBody>
      </p:sp>
      <p:sp>
        <p:nvSpPr>
          <p:cNvPr id="13" name="TextovéPole 12"/>
          <p:cNvSpPr txBox="1"/>
          <p:nvPr/>
        </p:nvSpPr>
        <p:spPr>
          <a:xfrm>
            <a:off x="863436" y="1013251"/>
            <a:ext cx="27216073" cy="1938992"/>
          </a:xfrm>
          <a:prstGeom prst="rect">
            <a:avLst/>
          </a:prstGeom>
          <a:noFill/>
        </p:spPr>
        <p:txBody>
          <a:bodyPr wrap="square" rtlCol="0">
            <a:spAutoFit/>
          </a:bodyPr>
          <a:lstStyle/>
          <a:p>
            <a:pPr marL="285750" indent="-285750">
              <a:buFont typeface="Arial" panose="020B0604020202020204" pitchFamily="34" charset="0"/>
              <a:buChar char="•"/>
            </a:pPr>
            <a:r>
              <a:rPr lang="cs-CZ" sz="2400" dirty="0"/>
              <a:t>V roce 2014 obdržel celkem 32,2 milionu EUR z členských příspěvků, darů</a:t>
            </a:r>
            <a:br>
              <a:rPr lang="cs-CZ" sz="2400" dirty="0"/>
            </a:br>
            <a:r>
              <a:rPr lang="cs-CZ" sz="2400" dirty="0"/>
              <a:t>a veřejných dotací, z nichž značná část byla použita na propagaci vlka veřejnosti</a:t>
            </a:r>
          </a:p>
          <a:p>
            <a:endParaRPr lang="cs-CZ" sz="2400" dirty="0"/>
          </a:p>
          <a:p>
            <a:pPr marL="285750" indent="-285750">
              <a:buFont typeface="Arial" panose="020B0604020202020204" pitchFamily="34" charset="0"/>
              <a:buChar char="•"/>
            </a:pPr>
            <a:r>
              <a:rPr lang="cs-CZ" sz="2400" dirty="0"/>
              <a:t>V celém Německu je v současnosti zaměstnáno 450 „Vlčích ambasadorů (poradců)“</a:t>
            </a:r>
          </a:p>
          <a:p>
            <a:r>
              <a:rPr lang="cs-CZ" sz="2400" dirty="0"/>
              <a:t> </a:t>
            </a:r>
          </a:p>
        </p:txBody>
      </p:sp>
      <p:sp>
        <p:nvSpPr>
          <p:cNvPr id="3" name="Obdélník 2">
            <a:extLst>
              <a:ext uri="{FF2B5EF4-FFF2-40B4-BE49-F238E27FC236}">
                <a16:creationId xmlns:a16="http://schemas.microsoft.com/office/drawing/2014/main" xmlns="" id="{5130824E-E42B-42B5-A1E2-5090F6172996}"/>
              </a:ext>
            </a:extLst>
          </p:cNvPr>
          <p:cNvSpPr/>
          <p:nvPr/>
        </p:nvSpPr>
        <p:spPr>
          <a:xfrm>
            <a:off x="7608168" y="6510900"/>
            <a:ext cx="3168352" cy="307777"/>
          </a:xfrm>
          <a:prstGeom prst="rect">
            <a:avLst/>
          </a:prstGeom>
        </p:spPr>
        <p:txBody>
          <a:bodyPr wrap="square">
            <a:spAutoFit/>
          </a:bodyPr>
          <a:lstStyle/>
          <a:p>
            <a:r>
              <a:rPr lang="cs-CZ" sz="700" i="1" dirty="0"/>
              <a:t>Zdroj obrázku: https://www.topagrar.com/panorama/news/das-kosten-zaeune-und-schutzhunde-10558539.html?utm_content=start</a:t>
            </a:r>
          </a:p>
        </p:txBody>
      </p:sp>
      <p:sp>
        <p:nvSpPr>
          <p:cNvPr id="9" name="TextovéPole 8"/>
          <p:cNvSpPr txBox="1"/>
          <p:nvPr/>
        </p:nvSpPr>
        <p:spPr>
          <a:xfrm>
            <a:off x="7896200" y="2852936"/>
            <a:ext cx="4107215" cy="184666"/>
          </a:xfrm>
          <a:prstGeom prst="rect">
            <a:avLst/>
          </a:prstGeom>
          <a:noFill/>
        </p:spPr>
        <p:txBody>
          <a:bodyPr wrap="none" rtlCol="0">
            <a:spAutoFit/>
          </a:bodyPr>
          <a:lstStyle/>
          <a:p>
            <a:r>
              <a:rPr lang="cs-CZ" sz="600" dirty="0" smtClean="0">
                <a:hlinkClick r:id="rId4"/>
              </a:rPr>
              <a:t>https://www.welt.de/politik/deutschland/article146073348/Warum-unser-Umgang-mit-Woelfen-extrem-gefaehrlich-ist.html</a:t>
            </a:r>
            <a:endParaRPr lang="cs-CZ" sz="600"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p:txBody>
          <a:bodyPr/>
          <a:lstStyle/>
          <a:p>
            <a:fld id="{4FAB73BC-B049-4115-A692-8D63A059BFB8}" type="slidenum">
              <a:rPr lang="en-US" smtClean="0"/>
              <a:pPr/>
              <a:t>36</a:t>
            </a:fld>
            <a:endParaRPr lang="en-US" dirty="0"/>
          </a:p>
        </p:txBody>
      </p:sp>
      <p:pic>
        <p:nvPicPr>
          <p:cNvPr id="6" name="Obrázek 5" descr="norské fondy 001 – kopie.jpg"/>
          <p:cNvPicPr>
            <a:picLocks noChangeAspect="1"/>
          </p:cNvPicPr>
          <p:nvPr/>
        </p:nvPicPr>
        <p:blipFill>
          <a:blip r:embed="rId2" cstate="print"/>
          <a:stretch>
            <a:fillRect/>
          </a:stretch>
        </p:blipFill>
        <p:spPr>
          <a:xfrm>
            <a:off x="5084353" y="2116836"/>
            <a:ext cx="6757416" cy="1312164"/>
          </a:xfrm>
          <a:prstGeom prst="rect">
            <a:avLst/>
          </a:prstGeom>
        </p:spPr>
      </p:pic>
      <p:pic>
        <p:nvPicPr>
          <p:cNvPr id="9" name="Obrázek 8" descr="norské fondy 001 – kopie (2).jpg"/>
          <p:cNvPicPr>
            <a:picLocks noChangeAspect="1"/>
          </p:cNvPicPr>
          <p:nvPr/>
        </p:nvPicPr>
        <p:blipFill>
          <a:blip r:embed="rId3" cstate="print"/>
          <a:stretch>
            <a:fillRect/>
          </a:stretch>
        </p:blipFill>
        <p:spPr>
          <a:xfrm>
            <a:off x="5073578" y="4152157"/>
            <a:ext cx="6552728" cy="936104"/>
          </a:xfrm>
          <a:prstGeom prst="rect">
            <a:avLst/>
          </a:prstGeom>
        </p:spPr>
      </p:pic>
      <p:pic>
        <p:nvPicPr>
          <p:cNvPr id="11" name="Obrázek 10" descr="Hnutí Duha – kopie – kopie.png"/>
          <p:cNvPicPr>
            <a:picLocks noChangeAspect="1"/>
          </p:cNvPicPr>
          <p:nvPr/>
        </p:nvPicPr>
        <p:blipFill>
          <a:blip r:embed="rId4" cstate="print"/>
          <a:stretch>
            <a:fillRect/>
          </a:stretch>
        </p:blipFill>
        <p:spPr>
          <a:xfrm>
            <a:off x="4848200" y="3456965"/>
            <a:ext cx="7032104" cy="752979"/>
          </a:xfrm>
          <a:prstGeom prst="rect">
            <a:avLst/>
          </a:prstGeom>
        </p:spPr>
      </p:pic>
      <p:sp>
        <p:nvSpPr>
          <p:cNvPr id="12" name="TextovéPole 11"/>
          <p:cNvSpPr txBox="1"/>
          <p:nvPr/>
        </p:nvSpPr>
        <p:spPr>
          <a:xfrm>
            <a:off x="788541" y="282462"/>
            <a:ext cx="11053228" cy="1200329"/>
          </a:xfrm>
          <a:prstGeom prst="rect">
            <a:avLst/>
          </a:prstGeom>
          <a:noFill/>
        </p:spPr>
        <p:txBody>
          <a:bodyPr wrap="square" rtlCol="0">
            <a:spAutoFit/>
          </a:bodyPr>
          <a:lstStyle/>
          <a:p>
            <a:pPr marL="285750" indent="-285750">
              <a:buFont typeface="Arial" panose="020B0604020202020204" pitchFamily="34" charset="0"/>
              <a:buChar char="•"/>
            </a:pPr>
            <a:r>
              <a:rPr lang="cs-CZ" sz="2400" dirty="0"/>
              <a:t>Na Broumovsku jen 2 projekty bez spoluúčasti za cca 3 </a:t>
            </a:r>
            <a:r>
              <a:rPr lang="cs-CZ" sz="2400" dirty="0" smtClean="0"/>
              <a:t>700 </a:t>
            </a:r>
            <a:r>
              <a:rPr lang="cs-CZ" sz="2400" dirty="0"/>
              <a:t>000 Kč</a:t>
            </a:r>
          </a:p>
          <a:p>
            <a:pPr marL="285750" indent="-285750">
              <a:buFont typeface="Arial" panose="020B0604020202020204" pitchFamily="34" charset="0"/>
              <a:buChar char="•"/>
            </a:pPr>
            <a:r>
              <a:rPr lang="cs-CZ" sz="2400" dirty="0"/>
              <a:t>Samotné Hnutí DUHA dostává na propagaci a monitoring z Norských fondů</a:t>
            </a:r>
            <a:br>
              <a:rPr lang="cs-CZ" sz="2400" dirty="0"/>
            </a:br>
            <a:r>
              <a:rPr lang="cs-CZ" sz="2400" dirty="0"/>
              <a:t>cca 17 000 000 korun. A to přitom Norské království své vlky redukuje</a:t>
            </a:r>
          </a:p>
        </p:txBody>
      </p:sp>
      <p:sp>
        <p:nvSpPr>
          <p:cNvPr id="10" name="Obdélník 9">
            <a:extLst>
              <a:ext uri="{FF2B5EF4-FFF2-40B4-BE49-F238E27FC236}">
                <a16:creationId xmlns:a16="http://schemas.microsoft.com/office/drawing/2014/main" xmlns="" id="{705A3CF1-B377-41C6-ADC2-8BEC0BF2BB36}"/>
              </a:ext>
            </a:extLst>
          </p:cNvPr>
          <p:cNvSpPr/>
          <p:nvPr/>
        </p:nvSpPr>
        <p:spPr>
          <a:xfrm>
            <a:off x="-96688" y="6565702"/>
            <a:ext cx="5533202" cy="184666"/>
          </a:xfrm>
          <a:prstGeom prst="rect">
            <a:avLst/>
          </a:prstGeom>
        </p:spPr>
        <p:txBody>
          <a:bodyPr wrap="square">
            <a:spAutoFit/>
          </a:bodyPr>
          <a:lstStyle/>
          <a:p>
            <a:r>
              <a:rPr lang="cs-CZ" sz="600" dirty="0"/>
              <a:t>  Zdroj obrázku: </a:t>
            </a:r>
            <a:r>
              <a:rPr lang="cs-CZ" sz="600" i="1" dirty="0"/>
              <a:t>https://www.sfzp.cz/files/documents/storage/2018/01/24/1516801031_EHP_fondy_Brozura_Program_CZ02_Zivotni_prostredi.pdf</a:t>
            </a:r>
          </a:p>
        </p:txBody>
      </p:sp>
      <p:pic>
        <p:nvPicPr>
          <p:cNvPr id="5" name="Zástupný symbol pro obsah 4" descr="norské fondy 002.jpg"/>
          <p:cNvPicPr>
            <a:picLocks noGrp="1" noChangeAspect="1"/>
          </p:cNvPicPr>
          <p:nvPr>
            <p:ph idx="1"/>
          </p:nvPr>
        </p:nvPicPr>
        <p:blipFill>
          <a:blip r:embed="rId5" cstate="print"/>
          <a:stretch>
            <a:fillRect/>
          </a:stretch>
        </p:blipFill>
        <p:spPr>
          <a:xfrm>
            <a:off x="28499" y="1652489"/>
            <a:ext cx="4984397" cy="4658721"/>
          </a:xfrm>
        </p:spPr>
      </p:pic>
      <p:sp>
        <p:nvSpPr>
          <p:cNvPr id="13" name="TextovéPole 12"/>
          <p:cNvSpPr txBox="1"/>
          <p:nvPr/>
        </p:nvSpPr>
        <p:spPr>
          <a:xfrm>
            <a:off x="5591944" y="6093296"/>
            <a:ext cx="5678157" cy="338554"/>
          </a:xfrm>
          <a:prstGeom prst="rect">
            <a:avLst/>
          </a:prstGeom>
          <a:noFill/>
        </p:spPr>
        <p:txBody>
          <a:bodyPr wrap="none" rtlCol="0">
            <a:spAutoFit/>
          </a:bodyPr>
          <a:lstStyle/>
          <a:p>
            <a:r>
              <a:rPr lang="cs-CZ" sz="800" dirty="0" smtClean="0">
                <a:hlinkClick r:id="rId6"/>
              </a:rPr>
              <a:t>https://</a:t>
            </a:r>
            <a:r>
              <a:rPr lang="cs-CZ" sz="800" dirty="0" smtClean="0">
                <a:hlinkClick r:id="rId6"/>
              </a:rPr>
              <a:t>www.sfzp.cz/files/documents/storage/2018/01/24/1516801031_EHP_fondy_Brozura_Program_CZ02_Zivotni_prostredi.pdf</a:t>
            </a:r>
            <a:endParaRPr lang="cs-CZ" sz="800" dirty="0" smtClean="0"/>
          </a:p>
          <a:p>
            <a:r>
              <a:rPr lang="cs-CZ" sz="800" dirty="0" smtClean="0">
                <a:hlinkClick r:id="rId7"/>
              </a:rPr>
              <a:t>https://www.selmy.cz/data/docs/Dopis_MZP_2019_03-11.pdf</a:t>
            </a:r>
            <a:endParaRPr lang="cs-CZ" sz="800"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xmlns="" id="{C08A7E13-14B2-40D2-841B-BDCE9516155A}"/>
              </a:ext>
            </a:extLst>
          </p:cNvPr>
          <p:cNvSpPr>
            <a:spLocks noGrp="1"/>
          </p:cNvSpPr>
          <p:nvPr>
            <p:ph type="title"/>
          </p:nvPr>
        </p:nvSpPr>
        <p:spPr>
          <a:xfrm>
            <a:off x="843149" y="136525"/>
            <a:ext cx="10515600" cy="1325563"/>
          </a:xfrm>
        </p:spPr>
        <p:txBody>
          <a:bodyPr/>
          <a:lstStyle/>
          <a:p>
            <a:pPr algn="ctr"/>
            <a:r>
              <a:rPr lang="cs-CZ" b="1" dirty="0"/>
              <a:t>Pastevečtí psi</a:t>
            </a:r>
          </a:p>
        </p:txBody>
      </p:sp>
      <p:sp>
        <p:nvSpPr>
          <p:cNvPr id="4" name="Zástupný symbol pro číslo snímku 3">
            <a:extLst>
              <a:ext uri="{FF2B5EF4-FFF2-40B4-BE49-F238E27FC236}">
                <a16:creationId xmlns:a16="http://schemas.microsoft.com/office/drawing/2014/main" xmlns="" id="{D2E70DC4-9B2E-435F-9508-33EC59B20161}"/>
              </a:ext>
            </a:extLst>
          </p:cNvPr>
          <p:cNvSpPr>
            <a:spLocks noGrp="1"/>
          </p:cNvSpPr>
          <p:nvPr>
            <p:ph type="sldNum" sz="quarter" idx="12"/>
          </p:nvPr>
        </p:nvSpPr>
        <p:spPr/>
        <p:txBody>
          <a:bodyPr/>
          <a:lstStyle/>
          <a:p>
            <a:fld id="{4FAB73BC-B049-4115-A692-8D63A059BFB8}" type="slidenum">
              <a:rPr lang="en-US" smtClean="0"/>
              <a:pPr/>
              <a:t>37</a:t>
            </a:fld>
            <a:endParaRPr lang="en-US" dirty="0"/>
          </a:p>
        </p:txBody>
      </p:sp>
      <p:sp>
        <p:nvSpPr>
          <p:cNvPr id="5" name="Zástupný symbol pro obsah 2">
            <a:extLst>
              <a:ext uri="{FF2B5EF4-FFF2-40B4-BE49-F238E27FC236}">
                <a16:creationId xmlns:a16="http://schemas.microsoft.com/office/drawing/2014/main" xmlns="" id="{48A3E993-4F3E-496B-AF01-27E6569BB969}"/>
              </a:ext>
            </a:extLst>
          </p:cNvPr>
          <p:cNvSpPr>
            <a:spLocks noGrp="1"/>
          </p:cNvSpPr>
          <p:nvPr>
            <p:ph idx="1"/>
          </p:nvPr>
        </p:nvSpPr>
        <p:spPr>
          <a:xfrm>
            <a:off x="715105" y="1419510"/>
            <a:ext cx="11109498" cy="5259387"/>
          </a:xfrm>
        </p:spPr>
        <p:txBody>
          <a:bodyPr>
            <a:normAutofit fontScale="92500" lnSpcReduction="10000"/>
          </a:bodyPr>
          <a:lstStyle/>
          <a:p>
            <a:r>
              <a:rPr lang="cs-CZ" dirty="0"/>
              <a:t>Útokům vlka dokáží poměrně dobře zamezit nejméně 2 pastevečtí psi na 100 ovcí. Kolik jich je potřeba v počtu několika stovek či tisíců ovcí? V kombinací s doporučeným oplocením jsou tito psi velký hazard</a:t>
            </a:r>
          </a:p>
          <a:p>
            <a:r>
              <a:rPr lang="cs-CZ" dirty="0"/>
              <a:t>Kolem mnoha pastvin vede turistická cesta, kde se v pastevní sezoně pohybuje až stovky turistů denně, v létě mnoho táborů s dětmi, dále po celý rok desítky psů a jezdců na koních</a:t>
            </a:r>
          </a:p>
          <a:p>
            <a:r>
              <a:rPr lang="cs-CZ" dirty="0"/>
              <a:t>Veřejnost u nás neví, jak se chovat na pastvině k takovým psům, navíc turistické trasy vedou často přímo přes pastviny</a:t>
            </a:r>
          </a:p>
          <a:p>
            <a:r>
              <a:rPr lang="cs-CZ" dirty="0"/>
              <a:t>Kvalitního psa není zdaleka tak lehké získat a vycvičit, jak si veřejnost myslí</a:t>
            </a:r>
          </a:p>
          <a:p>
            <a:r>
              <a:rPr lang="cs-CZ" dirty="0"/>
              <a:t>Není možné naší krajinu a situaci porovnávat s horskými oblastmi v Turecku, Rumunsku a v podobných zemích</a:t>
            </a:r>
          </a:p>
          <a:p>
            <a:r>
              <a:rPr lang="cs-CZ" dirty="0"/>
              <a:t>Ve výsledku by mnohem větší nebezpečí pro okolí znamenaly smečky       pasteveckých psů než samotní vlci</a:t>
            </a:r>
          </a:p>
        </p:txBody>
      </p:sp>
      <p:grpSp>
        <p:nvGrpSpPr>
          <p:cNvPr id="6" name="Skupina 5">
            <a:extLst>
              <a:ext uri="{FF2B5EF4-FFF2-40B4-BE49-F238E27FC236}">
                <a16:creationId xmlns:a16="http://schemas.microsoft.com/office/drawing/2014/main" xmlns="" id="{FA983015-AA33-4E86-9A9E-488B8BC8DE98}"/>
              </a:ext>
            </a:extLst>
          </p:cNvPr>
          <p:cNvGrpSpPr/>
          <p:nvPr/>
        </p:nvGrpSpPr>
        <p:grpSpPr>
          <a:xfrm>
            <a:off x="-31833" y="6119336"/>
            <a:ext cx="3922380" cy="738664"/>
            <a:chOff x="0" y="6174226"/>
            <a:chExt cx="3922380" cy="738664"/>
          </a:xfrm>
        </p:grpSpPr>
        <p:pic>
          <p:nvPicPr>
            <p:cNvPr id="7" name="Obrázek 6">
              <a:extLst>
                <a:ext uri="{FF2B5EF4-FFF2-40B4-BE49-F238E27FC236}">
                  <a16:creationId xmlns:a16="http://schemas.microsoft.com/office/drawing/2014/main" xmlns="" id="{77698D0B-72BE-4791-99E3-B8B5322FF2CE}"/>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971600" y="6445494"/>
              <a:ext cx="1224136" cy="412288"/>
            </a:xfrm>
            <a:prstGeom prst="rect">
              <a:avLst/>
            </a:prstGeom>
          </p:spPr>
        </p:pic>
        <p:sp>
          <p:nvSpPr>
            <p:cNvPr id="8" name="TextovéPole 7">
              <a:extLst>
                <a:ext uri="{FF2B5EF4-FFF2-40B4-BE49-F238E27FC236}">
                  <a16:creationId xmlns:a16="http://schemas.microsoft.com/office/drawing/2014/main" xmlns="" id="{B5DD6602-8AF2-4FB7-9A67-4A2E6687A6CF}"/>
                </a:ext>
              </a:extLst>
            </p:cNvPr>
            <p:cNvSpPr txBox="1"/>
            <p:nvPr/>
          </p:nvSpPr>
          <p:spPr>
            <a:xfrm>
              <a:off x="0" y="6174226"/>
              <a:ext cx="3922380" cy="738664"/>
            </a:xfrm>
            <a:prstGeom prst="rect">
              <a:avLst/>
            </a:prstGeom>
            <a:noFill/>
          </p:spPr>
          <p:txBody>
            <a:bodyPr wrap="square" rtlCol="0">
              <a:spAutoFit/>
            </a:bodyPr>
            <a:lstStyle/>
            <a:p>
              <a:r>
                <a:rPr lang="cs-CZ" sz="1400" i="1" dirty="0"/>
                <a:t>Svaz chovatelů ovcí a koz </a:t>
              </a:r>
              <a:r>
                <a:rPr lang="cs-CZ" sz="1400" i="1" dirty="0" err="1"/>
                <a:t>z.s</a:t>
              </a:r>
              <a:r>
                <a:rPr lang="cs-CZ" sz="1400" i="1" dirty="0"/>
                <a:t>.</a:t>
              </a:r>
            </a:p>
            <a:p>
              <a:r>
                <a:rPr lang="cs-CZ" sz="1400" i="1" dirty="0"/>
                <a:t>Kouty</a:t>
              </a:r>
            </a:p>
            <a:p>
              <a:r>
                <a:rPr lang="cs-CZ" sz="1400" i="1" dirty="0"/>
                <a:t>06. 04. 2019</a:t>
              </a:r>
            </a:p>
          </p:txBody>
        </p:sp>
      </p:grpSp>
    </p:spTree>
    <p:extLst>
      <p:ext uri="{BB962C8B-B14F-4D97-AF65-F5344CB8AC3E}">
        <p14:creationId xmlns:p14="http://schemas.microsoft.com/office/powerpoint/2010/main" xmlns="" val="288468214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sah 2">
            <a:extLst>
              <a:ext uri="{FF2B5EF4-FFF2-40B4-BE49-F238E27FC236}">
                <a16:creationId xmlns:a16="http://schemas.microsoft.com/office/drawing/2014/main" xmlns="" id="{375C1571-CFD4-4EDD-8D62-EA17F0549EF2}"/>
              </a:ext>
            </a:extLst>
          </p:cNvPr>
          <p:cNvSpPr>
            <a:spLocks noGrp="1"/>
          </p:cNvSpPr>
          <p:nvPr>
            <p:ph idx="1"/>
          </p:nvPr>
        </p:nvSpPr>
        <p:spPr>
          <a:xfrm>
            <a:off x="838200" y="548680"/>
            <a:ext cx="11234464" cy="5628283"/>
          </a:xfrm>
        </p:spPr>
        <p:txBody>
          <a:bodyPr>
            <a:normAutofit fontScale="92500" lnSpcReduction="20000"/>
          </a:bodyPr>
          <a:lstStyle/>
          <a:p>
            <a:r>
              <a:rPr lang="cs-CZ" dirty="0"/>
              <a:t>Veterinární komora v Německu považuje psy na ochranu stáda za riskantní a „falešné“ řešení s velkým rizikem pro okolí</a:t>
            </a:r>
          </a:p>
          <a:p>
            <a:r>
              <a:rPr lang="cs-CZ" dirty="0"/>
              <a:t>V Rakousku a Švýcarsku modelový projekt ochrany stád psy selhal z důvodu rizikovosti chovu psů ve volné přírodě a kvůli nerentabilnosti chovu</a:t>
            </a:r>
          </a:p>
          <a:p>
            <a:r>
              <a:rPr lang="cs-CZ" dirty="0"/>
              <a:t>V České republice není tradice chovných stanic s pasteveckými psy</a:t>
            </a:r>
          </a:p>
          <a:p>
            <a:r>
              <a:rPr lang="cs-CZ" dirty="0"/>
              <a:t>Francie aktuálně požaduje 3 664 psů a 427 zaměstnanců na ochranu stád</a:t>
            </a:r>
          </a:p>
          <a:p>
            <a:r>
              <a:rPr lang="cs-CZ" dirty="0"/>
              <a:t>Dle kynologa by bylo u nás potřeba minimálně 3 000 pasteveckých psů</a:t>
            </a:r>
          </a:p>
          <a:p>
            <a:r>
              <a:rPr lang="cs-CZ" dirty="0"/>
              <a:t>Chov těchto plemen není zdaleka vhodný pro každého</a:t>
            </a:r>
          </a:p>
          <a:p>
            <a:r>
              <a:rPr lang="cs-CZ" dirty="0"/>
              <a:t>I u nás na Broumovsku jsou známi případy, kdy vlci útočí na stáda i přes nejlepší možná ochranná opatření</a:t>
            </a:r>
          </a:p>
          <a:p>
            <a:r>
              <a:rPr lang="cs-CZ" dirty="0"/>
              <a:t>Nejasné právní stanovisko při konfliktu s veřejností - například rakouský farmář musí za smrt turistky na jeho pozemku zaplatit 12,6 milionů korun</a:t>
            </a:r>
          </a:p>
          <a:p>
            <a:pPr>
              <a:buNone/>
            </a:pPr>
            <a:r>
              <a:rPr lang="cs-CZ" sz="900" dirty="0" smtClean="0">
                <a:hlinkClick r:id="rId2"/>
              </a:rPr>
              <a:t>https</a:t>
            </a:r>
            <a:r>
              <a:rPr lang="cs-CZ" sz="900" dirty="0" smtClean="0">
                <a:hlinkClick r:id="rId2"/>
              </a:rPr>
              <a:t>://</a:t>
            </a:r>
            <a:r>
              <a:rPr lang="cs-CZ" sz="900" dirty="0" smtClean="0">
                <a:hlinkClick r:id="rId2"/>
              </a:rPr>
              <a:t>www.info.cz/svet/turistika-v-alpach-v-ohrozeni-sedlak-ma-platit-za-to-ze-jeho-krava-zabila-zenu-40542.html</a:t>
            </a:r>
            <a:endParaRPr lang="cs-CZ" sz="900" dirty="0" smtClean="0"/>
          </a:p>
          <a:p>
            <a:pPr>
              <a:buNone/>
            </a:pPr>
            <a:r>
              <a:rPr lang="cs-CZ" sz="900" dirty="0" smtClean="0">
                <a:hlinkClick r:id="rId3"/>
              </a:rPr>
              <a:t>https://www.wir-sind-tierarzt.de/2017/11/woelfe-tieraerztekammer-herdenschutzhunde-scheinloesung/</a:t>
            </a:r>
            <a:endParaRPr lang="cs-CZ" sz="900" dirty="0"/>
          </a:p>
          <a:p>
            <a:pPr>
              <a:buNone/>
            </a:pPr>
            <a:r>
              <a:rPr lang="cs-CZ" sz="900" dirty="0" smtClean="0">
                <a:hlinkClick r:id="rId4"/>
              </a:rPr>
              <a:t>http</a:t>
            </a:r>
            <a:r>
              <a:rPr lang="cs-CZ" sz="900" dirty="0" smtClean="0">
                <a:hlinkClick r:id="rId4"/>
              </a:rPr>
              <a:t>://</a:t>
            </a:r>
            <a:r>
              <a:rPr lang="cs-CZ" sz="900" dirty="0" smtClean="0">
                <a:hlinkClick r:id="rId4"/>
              </a:rPr>
              <a:t>www.</a:t>
            </a:r>
            <a:r>
              <a:rPr lang="cs-CZ" sz="900" dirty="0" err="1" smtClean="0">
                <a:hlinkClick r:id="rId4"/>
              </a:rPr>
              <a:t>ruralpini.it</a:t>
            </a:r>
            <a:r>
              <a:rPr lang="cs-CZ" sz="900" dirty="0" smtClean="0">
                <a:hlinkClick r:id="rId4"/>
              </a:rPr>
              <a:t>/I-</a:t>
            </a:r>
            <a:r>
              <a:rPr lang="cs-CZ" sz="900" dirty="0" err="1" smtClean="0">
                <a:hlinkClick r:id="rId4"/>
              </a:rPr>
              <a:t>dubbi</a:t>
            </a:r>
            <a:r>
              <a:rPr lang="cs-CZ" sz="900" dirty="0" smtClean="0">
                <a:hlinkClick r:id="rId4"/>
              </a:rPr>
              <a:t>-</a:t>
            </a:r>
            <a:r>
              <a:rPr lang="cs-CZ" sz="900" dirty="0" err="1" smtClean="0">
                <a:hlinkClick r:id="rId4"/>
              </a:rPr>
              <a:t>sui</a:t>
            </a:r>
            <a:r>
              <a:rPr lang="cs-CZ" sz="900" dirty="0" smtClean="0">
                <a:hlinkClick r:id="rId4"/>
              </a:rPr>
              <a:t>-</a:t>
            </a:r>
            <a:r>
              <a:rPr lang="cs-CZ" sz="900" dirty="0" err="1" smtClean="0">
                <a:hlinkClick r:id="rId4"/>
              </a:rPr>
              <a:t>cani</a:t>
            </a:r>
            <a:r>
              <a:rPr lang="cs-CZ" sz="900" dirty="0" smtClean="0">
                <a:hlinkClick r:id="rId4"/>
              </a:rPr>
              <a:t>-</a:t>
            </a:r>
            <a:r>
              <a:rPr lang="cs-CZ" sz="900" dirty="0" err="1" smtClean="0">
                <a:hlinkClick r:id="rId4"/>
              </a:rPr>
              <a:t>da</a:t>
            </a:r>
            <a:r>
              <a:rPr lang="cs-CZ" sz="900" dirty="0" smtClean="0">
                <a:hlinkClick r:id="rId4"/>
              </a:rPr>
              <a:t>-</a:t>
            </a:r>
            <a:r>
              <a:rPr lang="cs-CZ" sz="900" dirty="0" err="1" smtClean="0">
                <a:hlinkClick r:id="rId4"/>
              </a:rPr>
              <a:t>difesa</a:t>
            </a:r>
            <a:r>
              <a:rPr lang="cs-CZ" sz="900" dirty="0" smtClean="0">
                <a:hlinkClick r:id="rId4"/>
              </a:rPr>
              <a:t>-</a:t>
            </a:r>
            <a:r>
              <a:rPr lang="cs-CZ" sz="900" dirty="0" err="1" smtClean="0">
                <a:hlinkClick r:id="rId4"/>
              </a:rPr>
              <a:t>greggi.html</a:t>
            </a:r>
            <a:endParaRPr lang="cs-CZ" sz="900" dirty="0" smtClean="0"/>
          </a:p>
          <a:p>
            <a:pPr>
              <a:buNone/>
            </a:pPr>
            <a:r>
              <a:rPr lang="cs-CZ" sz="900" dirty="0" smtClean="0">
                <a:hlinkClick r:id="rId5"/>
              </a:rPr>
              <a:t>https://</a:t>
            </a:r>
            <a:r>
              <a:rPr lang="cs-CZ" sz="900" dirty="0" smtClean="0">
                <a:hlinkClick r:id="rId5"/>
              </a:rPr>
              <a:t>kurier.at/chronik/oesterreich/hunde-als-schutz-gegen-woelfe-erster-modellversuch-gescheitert/305.744.053</a:t>
            </a:r>
            <a:endParaRPr lang="cs-CZ" sz="900" dirty="0" smtClean="0"/>
          </a:p>
          <a:p>
            <a:pPr>
              <a:buNone/>
            </a:pPr>
            <a:r>
              <a:rPr lang="cs-CZ" sz="900" dirty="0" smtClean="0">
                <a:solidFill>
                  <a:srgbClr val="0070C0"/>
                </a:solidFill>
              </a:rPr>
              <a:t>InfoLoup25-Bilan2018</a:t>
            </a:r>
          </a:p>
          <a:p>
            <a:pPr>
              <a:buNone/>
            </a:pPr>
            <a:r>
              <a:rPr lang="cs-CZ" sz="900" dirty="0" smtClean="0">
                <a:hlinkClick r:id="rId6"/>
              </a:rPr>
              <a:t>https://www.meinbezirk.at/grieskirchen-eferding/c-lokales/problemfall-wolf-schweiz-als-vorbild-fuer-schutzmassnahmen_a2687102</a:t>
            </a:r>
            <a:endParaRPr lang="cs-CZ" sz="900" dirty="0" smtClean="0">
              <a:solidFill>
                <a:srgbClr val="0070C0"/>
              </a:solidFill>
            </a:endParaRPr>
          </a:p>
          <a:p>
            <a:pPr>
              <a:buNone/>
            </a:pPr>
            <a:endParaRPr lang="cs-CZ" sz="900" dirty="0"/>
          </a:p>
        </p:txBody>
      </p:sp>
      <p:sp>
        <p:nvSpPr>
          <p:cNvPr id="4" name="Zástupný symbol pro číslo snímku 3">
            <a:extLst>
              <a:ext uri="{FF2B5EF4-FFF2-40B4-BE49-F238E27FC236}">
                <a16:creationId xmlns:a16="http://schemas.microsoft.com/office/drawing/2014/main" xmlns="" id="{79D724C6-9401-4E20-B455-3720B97B20E1}"/>
              </a:ext>
            </a:extLst>
          </p:cNvPr>
          <p:cNvSpPr>
            <a:spLocks noGrp="1"/>
          </p:cNvSpPr>
          <p:nvPr>
            <p:ph type="sldNum" sz="quarter" idx="12"/>
          </p:nvPr>
        </p:nvSpPr>
        <p:spPr/>
        <p:txBody>
          <a:bodyPr/>
          <a:lstStyle/>
          <a:p>
            <a:fld id="{4FAB73BC-B049-4115-A692-8D63A059BFB8}" type="slidenum">
              <a:rPr lang="en-US" smtClean="0"/>
              <a:pPr/>
              <a:t>38</a:t>
            </a:fld>
            <a:endParaRPr lang="en-US" dirty="0"/>
          </a:p>
        </p:txBody>
      </p:sp>
      <p:grpSp>
        <p:nvGrpSpPr>
          <p:cNvPr id="5" name="Skupina 4">
            <a:extLst>
              <a:ext uri="{FF2B5EF4-FFF2-40B4-BE49-F238E27FC236}">
                <a16:creationId xmlns:a16="http://schemas.microsoft.com/office/drawing/2014/main" xmlns="" id="{7E701E8E-65AC-4B2F-81F5-671D8C4B0836}"/>
              </a:ext>
            </a:extLst>
          </p:cNvPr>
          <p:cNvGrpSpPr/>
          <p:nvPr/>
        </p:nvGrpSpPr>
        <p:grpSpPr>
          <a:xfrm>
            <a:off x="-31833" y="6119336"/>
            <a:ext cx="3922380" cy="738664"/>
            <a:chOff x="0" y="6174226"/>
            <a:chExt cx="3922380" cy="738664"/>
          </a:xfrm>
        </p:grpSpPr>
        <p:pic>
          <p:nvPicPr>
            <p:cNvPr id="6" name="Obrázek 5">
              <a:extLst>
                <a:ext uri="{FF2B5EF4-FFF2-40B4-BE49-F238E27FC236}">
                  <a16:creationId xmlns:a16="http://schemas.microsoft.com/office/drawing/2014/main" xmlns="" id="{C24C0319-E9E0-4B17-BDA1-2B035C37D520}"/>
                </a:ext>
              </a:extLst>
            </p:cNvPr>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971600" y="6445494"/>
              <a:ext cx="1224136" cy="412288"/>
            </a:xfrm>
            <a:prstGeom prst="rect">
              <a:avLst/>
            </a:prstGeom>
          </p:spPr>
        </p:pic>
        <p:sp>
          <p:nvSpPr>
            <p:cNvPr id="7" name="TextovéPole 6">
              <a:extLst>
                <a:ext uri="{FF2B5EF4-FFF2-40B4-BE49-F238E27FC236}">
                  <a16:creationId xmlns:a16="http://schemas.microsoft.com/office/drawing/2014/main" xmlns="" id="{8DB1F616-4D4F-488A-8788-ED754B0308E8}"/>
                </a:ext>
              </a:extLst>
            </p:cNvPr>
            <p:cNvSpPr txBox="1"/>
            <p:nvPr/>
          </p:nvSpPr>
          <p:spPr>
            <a:xfrm>
              <a:off x="0" y="6174226"/>
              <a:ext cx="3922380" cy="738664"/>
            </a:xfrm>
            <a:prstGeom prst="rect">
              <a:avLst/>
            </a:prstGeom>
            <a:noFill/>
          </p:spPr>
          <p:txBody>
            <a:bodyPr wrap="square" rtlCol="0">
              <a:spAutoFit/>
            </a:bodyPr>
            <a:lstStyle/>
            <a:p>
              <a:r>
                <a:rPr lang="cs-CZ" sz="1400" i="1" dirty="0"/>
                <a:t>Svaz chovatelů ovcí a koz </a:t>
              </a:r>
              <a:r>
                <a:rPr lang="cs-CZ" sz="1400" i="1" dirty="0" err="1"/>
                <a:t>z.s</a:t>
              </a:r>
              <a:r>
                <a:rPr lang="cs-CZ" sz="1400" i="1" dirty="0"/>
                <a:t>.</a:t>
              </a:r>
            </a:p>
            <a:p>
              <a:r>
                <a:rPr lang="cs-CZ" sz="1400" i="1" dirty="0"/>
                <a:t>Kouty</a:t>
              </a:r>
            </a:p>
            <a:p>
              <a:r>
                <a:rPr lang="cs-CZ" sz="1400" i="1" dirty="0"/>
                <a:t>06. 04. 2019</a:t>
              </a:r>
            </a:p>
          </p:txBody>
        </p:sp>
      </p:grpSp>
    </p:spTree>
    <p:extLst>
      <p:ext uri="{BB962C8B-B14F-4D97-AF65-F5344CB8AC3E}">
        <p14:creationId xmlns:p14="http://schemas.microsoft.com/office/powerpoint/2010/main" xmlns="" val="193398314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Zástupný symbol pro obsah 5" descr="Obsah obrázku tráva, pes, exteriér, zvíře&#10;&#10;Popis vygenerován s velmi vysokou mírou spolehlivosti">
            <a:extLst>
              <a:ext uri="{FF2B5EF4-FFF2-40B4-BE49-F238E27FC236}">
                <a16:creationId xmlns:a16="http://schemas.microsoft.com/office/drawing/2014/main" xmlns="" id="{7D03F728-E580-4C7F-9694-F0855AA28F6A}"/>
              </a:ext>
            </a:extLst>
          </p:cNvPr>
          <p:cNvPicPr>
            <a:picLocks noGrp="1" noChangeAspect="1"/>
          </p:cNvPicPr>
          <p:nvPr>
            <p:ph idx="1"/>
          </p:nvPr>
        </p:nvPicPr>
        <p:blipFill>
          <a:blip r:embed="rId2" cstate="print"/>
          <a:stretch>
            <a:fillRect/>
          </a:stretch>
        </p:blipFill>
        <p:spPr>
          <a:xfrm>
            <a:off x="6721277" y="1010600"/>
            <a:ext cx="5400005" cy="3985614"/>
          </a:xfrm>
          <a:ln>
            <a:solidFill>
              <a:schemeClr val="bg1"/>
            </a:solidFill>
          </a:ln>
        </p:spPr>
      </p:pic>
      <p:sp>
        <p:nvSpPr>
          <p:cNvPr id="4" name="Zástupný symbol pro číslo snímku 3">
            <a:extLst>
              <a:ext uri="{FF2B5EF4-FFF2-40B4-BE49-F238E27FC236}">
                <a16:creationId xmlns:a16="http://schemas.microsoft.com/office/drawing/2014/main" xmlns="" id="{1AD5D045-B73C-4708-A90C-90F4E8673C12}"/>
              </a:ext>
            </a:extLst>
          </p:cNvPr>
          <p:cNvSpPr>
            <a:spLocks noGrp="1"/>
          </p:cNvSpPr>
          <p:nvPr>
            <p:ph type="sldNum" sz="quarter" idx="12"/>
          </p:nvPr>
        </p:nvSpPr>
        <p:spPr/>
        <p:txBody>
          <a:bodyPr/>
          <a:lstStyle/>
          <a:p>
            <a:fld id="{4FAB73BC-B049-4115-A692-8D63A059BFB8}" type="slidenum">
              <a:rPr lang="en-US" smtClean="0"/>
              <a:pPr/>
              <a:t>39</a:t>
            </a:fld>
            <a:endParaRPr lang="en-US" dirty="0"/>
          </a:p>
        </p:txBody>
      </p:sp>
      <p:pic>
        <p:nvPicPr>
          <p:cNvPr id="8" name="Obrázek 7" descr="Obsah obrázku tráva, exteriér, budova, vsedě&#10;&#10;Popis vygenerován s velmi vysokou mírou spolehlivosti">
            <a:extLst>
              <a:ext uri="{FF2B5EF4-FFF2-40B4-BE49-F238E27FC236}">
                <a16:creationId xmlns:a16="http://schemas.microsoft.com/office/drawing/2014/main" xmlns="" id="{5FA0571D-78BA-42D2-8FC0-1AD87D732AE4}"/>
              </a:ext>
            </a:extLst>
          </p:cNvPr>
          <p:cNvPicPr>
            <a:picLocks noChangeAspect="1"/>
          </p:cNvPicPr>
          <p:nvPr/>
        </p:nvPicPr>
        <p:blipFill>
          <a:blip r:embed="rId3" cstate="print"/>
          <a:stretch>
            <a:fillRect/>
          </a:stretch>
        </p:blipFill>
        <p:spPr>
          <a:xfrm>
            <a:off x="5063808" y="4990677"/>
            <a:ext cx="2395816" cy="1732869"/>
          </a:xfrm>
          <a:prstGeom prst="rect">
            <a:avLst/>
          </a:prstGeom>
          <a:ln>
            <a:solidFill>
              <a:schemeClr val="bg1"/>
            </a:solidFill>
          </a:ln>
        </p:spPr>
      </p:pic>
      <p:sp>
        <p:nvSpPr>
          <p:cNvPr id="9" name="TextovéPole 8">
            <a:extLst>
              <a:ext uri="{FF2B5EF4-FFF2-40B4-BE49-F238E27FC236}">
                <a16:creationId xmlns:a16="http://schemas.microsoft.com/office/drawing/2014/main" xmlns="" id="{477BF8D9-5026-4D78-BD40-28F1991D5472}"/>
              </a:ext>
            </a:extLst>
          </p:cNvPr>
          <p:cNvSpPr txBox="1"/>
          <p:nvPr/>
        </p:nvSpPr>
        <p:spPr>
          <a:xfrm>
            <a:off x="914399" y="348315"/>
            <a:ext cx="10067827" cy="1015663"/>
          </a:xfrm>
          <a:prstGeom prst="rect">
            <a:avLst/>
          </a:prstGeom>
          <a:noFill/>
        </p:spPr>
        <p:txBody>
          <a:bodyPr wrap="square" rtlCol="0">
            <a:spAutoFit/>
          </a:bodyPr>
          <a:lstStyle/>
          <a:p>
            <a:pPr marL="285750" indent="-285750">
              <a:buFont typeface="Arial" panose="020B0604020202020204" pitchFamily="34" charset="0"/>
              <a:buChar char="•"/>
            </a:pPr>
            <a:r>
              <a:rPr lang="cs-CZ" sz="3000" dirty="0"/>
              <a:t>Osobní zkušenost s pasteveckými plemeny</a:t>
            </a:r>
          </a:p>
          <a:p>
            <a:pPr marL="285750" indent="-285750">
              <a:buFont typeface="Arial" panose="020B0604020202020204" pitchFamily="34" charset="0"/>
              <a:buChar char="•"/>
            </a:pPr>
            <a:endParaRPr lang="cs-CZ" sz="3000" dirty="0"/>
          </a:p>
        </p:txBody>
      </p:sp>
      <p:pic>
        <p:nvPicPr>
          <p:cNvPr id="11" name="Obrázek 10" descr="Obsah obrázku tráva, pes, ležící, obloha&#10;&#10;Popis vygenerován s velmi vysokou mírou spolehlivosti">
            <a:extLst>
              <a:ext uri="{FF2B5EF4-FFF2-40B4-BE49-F238E27FC236}">
                <a16:creationId xmlns:a16="http://schemas.microsoft.com/office/drawing/2014/main" xmlns="" id="{FE3B2CEA-05AF-4CBF-8E03-78C0E4C11EA5}"/>
              </a:ext>
            </a:extLst>
          </p:cNvPr>
          <p:cNvPicPr>
            <a:picLocks noChangeAspect="1"/>
          </p:cNvPicPr>
          <p:nvPr/>
        </p:nvPicPr>
        <p:blipFill>
          <a:blip r:embed="rId4" cstate="print"/>
          <a:stretch>
            <a:fillRect/>
          </a:stretch>
        </p:blipFill>
        <p:spPr>
          <a:xfrm>
            <a:off x="70718" y="1010600"/>
            <a:ext cx="5877595" cy="3989418"/>
          </a:xfrm>
          <a:prstGeom prst="rect">
            <a:avLst/>
          </a:prstGeom>
        </p:spPr>
      </p:pic>
      <p:sp>
        <p:nvSpPr>
          <p:cNvPr id="15" name="TextovéPole 14">
            <a:extLst>
              <a:ext uri="{FF2B5EF4-FFF2-40B4-BE49-F238E27FC236}">
                <a16:creationId xmlns:a16="http://schemas.microsoft.com/office/drawing/2014/main" xmlns="" id="{A63A0CFD-7293-4116-B715-541B67F75A6E}"/>
              </a:ext>
            </a:extLst>
          </p:cNvPr>
          <p:cNvSpPr txBox="1"/>
          <p:nvPr/>
        </p:nvSpPr>
        <p:spPr>
          <a:xfrm>
            <a:off x="0" y="4992282"/>
            <a:ext cx="2743201" cy="200055"/>
          </a:xfrm>
          <a:prstGeom prst="rect">
            <a:avLst/>
          </a:prstGeom>
          <a:noFill/>
        </p:spPr>
        <p:txBody>
          <a:bodyPr wrap="square" rtlCol="0">
            <a:spAutoFit/>
          </a:bodyPr>
          <a:lstStyle/>
          <a:p>
            <a:r>
              <a:rPr lang="cs-CZ" sz="700" dirty="0"/>
              <a:t> Zdroj obrázku: </a:t>
            </a:r>
            <a:r>
              <a:rPr lang="cs-CZ" sz="700" i="1" dirty="0"/>
              <a:t>Vlastní fotografie</a:t>
            </a:r>
          </a:p>
        </p:txBody>
      </p:sp>
      <p:sp>
        <p:nvSpPr>
          <p:cNvPr id="16" name="TextovéPole 15">
            <a:extLst>
              <a:ext uri="{FF2B5EF4-FFF2-40B4-BE49-F238E27FC236}">
                <a16:creationId xmlns:a16="http://schemas.microsoft.com/office/drawing/2014/main" xmlns="" id="{2FB13BD1-3EA6-41F8-B97A-825A50ACF067}"/>
              </a:ext>
            </a:extLst>
          </p:cNvPr>
          <p:cNvSpPr txBox="1"/>
          <p:nvPr/>
        </p:nvSpPr>
        <p:spPr>
          <a:xfrm>
            <a:off x="10792834" y="4992282"/>
            <a:ext cx="1404586" cy="200055"/>
          </a:xfrm>
          <a:prstGeom prst="rect">
            <a:avLst/>
          </a:prstGeom>
          <a:noFill/>
        </p:spPr>
        <p:txBody>
          <a:bodyPr wrap="square" rtlCol="0">
            <a:spAutoFit/>
          </a:bodyPr>
          <a:lstStyle/>
          <a:p>
            <a:r>
              <a:rPr lang="cs-CZ" sz="700" dirty="0"/>
              <a:t> Zdroj obrázku: </a:t>
            </a:r>
            <a:r>
              <a:rPr lang="cs-CZ" sz="700" i="1" dirty="0"/>
              <a:t>Vlastní fotografie</a:t>
            </a:r>
          </a:p>
        </p:txBody>
      </p:sp>
      <p:sp>
        <p:nvSpPr>
          <p:cNvPr id="17" name="TextovéPole 16">
            <a:extLst>
              <a:ext uri="{FF2B5EF4-FFF2-40B4-BE49-F238E27FC236}">
                <a16:creationId xmlns:a16="http://schemas.microsoft.com/office/drawing/2014/main" xmlns="" id="{5DABFA03-6274-4EB4-B725-661036015518}"/>
              </a:ext>
            </a:extLst>
          </p:cNvPr>
          <p:cNvSpPr txBox="1"/>
          <p:nvPr/>
        </p:nvSpPr>
        <p:spPr>
          <a:xfrm>
            <a:off x="4949127" y="6704300"/>
            <a:ext cx="2743201" cy="200055"/>
          </a:xfrm>
          <a:prstGeom prst="rect">
            <a:avLst/>
          </a:prstGeom>
          <a:noFill/>
        </p:spPr>
        <p:txBody>
          <a:bodyPr wrap="square" rtlCol="0">
            <a:spAutoFit/>
          </a:bodyPr>
          <a:lstStyle/>
          <a:p>
            <a:r>
              <a:rPr lang="cs-CZ" sz="700" dirty="0"/>
              <a:t> Zdroj obrázku: </a:t>
            </a:r>
            <a:r>
              <a:rPr lang="cs-CZ" sz="700" i="1" dirty="0"/>
              <a:t>Vlastní fotografie</a:t>
            </a:r>
          </a:p>
        </p:txBody>
      </p:sp>
      <p:grpSp>
        <p:nvGrpSpPr>
          <p:cNvPr id="2" name="Skupina 17">
            <a:extLst>
              <a:ext uri="{FF2B5EF4-FFF2-40B4-BE49-F238E27FC236}">
                <a16:creationId xmlns:a16="http://schemas.microsoft.com/office/drawing/2014/main" xmlns="" id="{8425E04A-4126-4D3C-918B-58F68E3E1EC3}"/>
              </a:ext>
            </a:extLst>
          </p:cNvPr>
          <p:cNvGrpSpPr/>
          <p:nvPr/>
        </p:nvGrpSpPr>
        <p:grpSpPr>
          <a:xfrm>
            <a:off x="0" y="6119336"/>
            <a:ext cx="3922380" cy="738664"/>
            <a:chOff x="0" y="6174226"/>
            <a:chExt cx="3922380" cy="738664"/>
          </a:xfrm>
        </p:grpSpPr>
        <p:pic>
          <p:nvPicPr>
            <p:cNvPr id="19" name="Obrázek 18">
              <a:extLst>
                <a:ext uri="{FF2B5EF4-FFF2-40B4-BE49-F238E27FC236}">
                  <a16:creationId xmlns:a16="http://schemas.microsoft.com/office/drawing/2014/main" xmlns="" id="{BB8F60A6-1383-49D2-8E7F-C641B87DB0ED}"/>
                </a:ext>
              </a:extLst>
            </p:cNvPr>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971600" y="6445494"/>
              <a:ext cx="1224136" cy="412288"/>
            </a:xfrm>
            <a:prstGeom prst="rect">
              <a:avLst/>
            </a:prstGeom>
          </p:spPr>
        </p:pic>
        <p:sp>
          <p:nvSpPr>
            <p:cNvPr id="20" name="TextovéPole 19">
              <a:extLst>
                <a:ext uri="{FF2B5EF4-FFF2-40B4-BE49-F238E27FC236}">
                  <a16:creationId xmlns:a16="http://schemas.microsoft.com/office/drawing/2014/main" xmlns="" id="{9C534490-00C7-4D03-9162-B6DD002002DC}"/>
                </a:ext>
              </a:extLst>
            </p:cNvPr>
            <p:cNvSpPr txBox="1"/>
            <p:nvPr/>
          </p:nvSpPr>
          <p:spPr>
            <a:xfrm>
              <a:off x="0" y="6174226"/>
              <a:ext cx="3922380" cy="738664"/>
            </a:xfrm>
            <a:prstGeom prst="rect">
              <a:avLst/>
            </a:prstGeom>
            <a:noFill/>
          </p:spPr>
          <p:txBody>
            <a:bodyPr wrap="square" rtlCol="0">
              <a:spAutoFit/>
            </a:bodyPr>
            <a:lstStyle/>
            <a:p>
              <a:r>
                <a:rPr lang="cs-CZ" sz="1400" i="1" dirty="0"/>
                <a:t>Svaz chovatelů ovcí a koz </a:t>
              </a:r>
              <a:r>
                <a:rPr lang="cs-CZ" sz="1400" i="1" dirty="0" err="1"/>
                <a:t>z.s</a:t>
              </a:r>
              <a:r>
                <a:rPr lang="cs-CZ" sz="1400" i="1" dirty="0"/>
                <a:t>.</a:t>
              </a:r>
            </a:p>
            <a:p>
              <a:r>
                <a:rPr lang="cs-CZ" sz="1400" i="1" dirty="0"/>
                <a:t>Kouty</a:t>
              </a:r>
            </a:p>
            <a:p>
              <a:r>
                <a:rPr lang="cs-CZ" sz="1400" i="1" dirty="0"/>
                <a:t>06. 04. 2019</a:t>
              </a:r>
            </a:p>
          </p:txBody>
        </p:sp>
      </p:grpSp>
    </p:spTree>
    <p:extLst>
      <p:ext uri="{BB962C8B-B14F-4D97-AF65-F5344CB8AC3E}">
        <p14:creationId xmlns:p14="http://schemas.microsoft.com/office/powerpoint/2010/main" xmlns="" val="11263527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10469880" y="320040"/>
            <a:ext cx="914400" cy="320040"/>
          </a:xfrm>
        </p:spPr>
        <p:txBody>
          <a:bodyPr vert="horz" lIns="91440" tIns="45720" rIns="91440" bIns="45720" rtlCol="0" anchor="ctr">
            <a:normAutofit/>
          </a:bodyPr>
          <a:lstStyle/>
          <a:p>
            <a:pPr>
              <a:spcAft>
                <a:spcPts val="600"/>
              </a:spcAft>
              <a:defRPr/>
            </a:pPr>
            <a:fld id="{20264769-77EF-4CD0-90DE-F7D7F2D423C4}" type="slidenum">
              <a:rPr lang="en-US" smtClean="0">
                <a:solidFill>
                  <a:schemeClr val="tx1">
                    <a:lumMod val="50000"/>
                    <a:lumOff val="50000"/>
                  </a:schemeClr>
                </a:solidFill>
                <a:latin typeface="Calibri" panose="020F0502020204030204"/>
              </a:rPr>
              <a:pPr>
                <a:spcAft>
                  <a:spcPts val="600"/>
                </a:spcAft>
                <a:defRPr/>
              </a:pPr>
              <a:t>4</a:t>
            </a:fld>
            <a:endParaRPr lang="en-US" dirty="0">
              <a:solidFill>
                <a:schemeClr val="tx1">
                  <a:lumMod val="50000"/>
                  <a:lumOff val="50000"/>
                </a:schemeClr>
              </a:solidFill>
              <a:latin typeface="Calibri" panose="020F0502020204030204"/>
            </a:endParaRPr>
          </a:p>
        </p:txBody>
      </p:sp>
      <p:pic>
        <p:nvPicPr>
          <p:cNvPr id="50" name="Zástupný symbol pro obsah 4" descr="Výskyt vlků v ČR 24.3.2019 ČT události.png">
            <a:extLst>
              <a:ext uri="{FF2B5EF4-FFF2-40B4-BE49-F238E27FC236}">
                <a16:creationId xmlns:a16="http://schemas.microsoft.com/office/drawing/2014/main" xmlns="" id="{9FCCAE2A-3FB8-495E-962A-8AE4A27A3736}"/>
              </a:ext>
            </a:extLst>
          </p:cNvPr>
          <p:cNvPicPr>
            <a:picLocks noChangeAspect="1"/>
          </p:cNvPicPr>
          <p:nvPr/>
        </p:nvPicPr>
        <p:blipFill rotWithShape="1">
          <a:blip r:embed="rId2" cstate="print"/>
          <a:srcRect r="1" b="1370"/>
          <a:stretch/>
        </p:blipFill>
        <p:spPr>
          <a:xfrm>
            <a:off x="2024023" y="1515815"/>
            <a:ext cx="8143953" cy="4651837"/>
          </a:xfrm>
          <a:prstGeom prst="rect">
            <a:avLst/>
          </a:prstGeom>
        </p:spPr>
      </p:pic>
      <p:sp>
        <p:nvSpPr>
          <p:cNvPr id="52" name="TextovéPole 51">
            <a:extLst>
              <a:ext uri="{FF2B5EF4-FFF2-40B4-BE49-F238E27FC236}">
                <a16:creationId xmlns:a16="http://schemas.microsoft.com/office/drawing/2014/main" xmlns="" id="{034B5543-A3D0-4068-BBF9-A7E52F2D097C}"/>
              </a:ext>
            </a:extLst>
          </p:cNvPr>
          <p:cNvSpPr txBox="1"/>
          <p:nvPr/>
        </p:nvSpPr>
        <p:spPr>
          <a:xfrm>
            <a:off x="8976320" y="6150813"/>
            <a:ext cx="2743201" cy="200055"/>
          </a:xfrm>
          <a:prstGeom prst="rect">
            <a:avLst/>
          </a:prstGeom>
          <a:noFill/>
        </p:spPr>
        <p:txBody>
          <a:bodyPr wrap="square" rtlCol="0">
            <a:spAutoFit/>
          </a:bodyPr>
          <a:lstStyle/>
          <a:p>
            <a:r>
              <a:rPr lang="cs-CZ" sz="700" dirty="0"/>
              <a:t>  Zdroj obrázku: </a:t>
            </a:r>
            <a:r>
              <a:rPr lang="cs-CZ" sz="700" i="1" dirty="0"/>
              <a:t>ČT24 / AOPK</a:t>
            </a:r>
          </a:p>
        </p:txBody>
      </p:sp>
      <p:sp>
        <p:nvSpPr>
          <p:cNvPr id="53" name="Zástupný obsah 2">
            <a:extLst>
              <a:ext uri="{FF2B5EF4-FFF2-40B4-BE49-F238E27FC236}">
                <a16:creationId xmlns:a16="http://schemas.microsoft.com/office/drawing/2014/main" xmlns="" id="{160CFFAA-7609-427A-A0BA-9DF34EA4F097}"/>
              </a:ext>
            </a:extLst>
          </p:cNvPr>
          <p:cNvSpPr txBox="1">
            <a:spLocks/>
          </p:cNvSpPr>
          <p:nvPr/>
        </p:nvSpPr>
        <p:spPr>
          <a:xfrm>
            <a:off x="551384" y="343600"/>
            <a:ext cx="10972800"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indent="-228600">
              <a:lnSpc>
                <a:spcPct val="90000"/>
              </a:lnSpc>
              <a:spcAft>
                <a:spcPts val="600"/>
              </a:spcAft>
            </a:pPr>
            <a:r>
              <a:rPr lang="cs-CZ" sz="2800" dirty="0"/>
              <a:t>V současné době u nás žije 60 až 80 vlků</a:t>
            </a:r>
          </a:p>
          <a:p>
            <a:pPr indent="-228600">
              <a:lnSpc>
                <a:spcPct val="90000"/>
              </a:lnSpc>
              <a:spcAft>
                <a:spcPts val="600"/>
              </a:spcAft>
            </a:pPr>
            <a:r>
              <a:rPr lang="cs-CZ" sz="2800" dirty="0"/>
              <a:t>Populace se tak za jeden vlčí rok takřka ztrojnásobila</a:t>
            </a:r>
            <a:endParaRPr lang="en-US" sz="2800" dirty="0"/>
          </a:p>
          <a:p>
            <a:endParaRPr lang="cs-CZ" sz="2800" dirty="0"/>
          </a:p>
        </p:txBody>
      </p:sp>
      <p:grpSp>
        <p:nvGrpSpPr>
          <p:cNvPr id="54" name="Skupina 53">
            <a:extLst>
              <a:ext uri="{FF2B5EF4-FFF2-40B4-BE49-F238E27FC236}">
                <a16:creationId xmlns:a16="http://schemas.microsoft.com/office/drawing/2014/main" xmlns="" id="{70A9117C-FE13-45DD-8CA0-DA7D8BA768E8}"/>
              </a:ext>
            </a:extLst>
          </p:cNvPr>
          <p:cNvGrpSpPr/>
          <p:nvPr/>
        </p:nvGrpSpPr>
        <p:grpSpPr>
          <a:xfrm>
            <a:off x="0" y="6119336"/>
            <a:ext cx="3922380" cy="738664"/>
            <a:chOff x="0" y="6174226"/>
            <a:chExt cx="3922380" cy="738664"/>
          </a:xfrm>
        </p:grpSpPr>
        <p:pic>
          <p:nvPicPr>
            <p:cNvPr id="55" name="Obrázek 54">
              <a:extLst>
                <a:ext uri="{FF2B5EF4-FFF2-40B4-BE49-F238E27FC236}">
                  <a16:creationId xmlns:a16="http://schemas.microsoft.com/office/drawing/2014/main" xmlns="" id="{FC2851FC-0339-4BDF-B8A3-D3C1EDEAD34D}"/>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971600" y="6445494"/>
              <a:ext cx="1224136" cy="412288"/>
            </a:xfrm>
            <a:prstGeom prst="rect">
              <a:avLst/>
            </a:prstGeom>
          </p:spPr>
        </p:pic>
        <p:sp>
          <p:nvSpPr>
            <p:cNvPr id="56" name="TextovéPole 55">
              <a:extLst>
                <a:ext uri="{FF2B5EF4-FFF2-40B4-BE49-F238E27FC236}">
                  <a16:creationId xmlns:a16="http://schemas.microsoft.com/office/drawing/2014/main" xmlns="" id="{86C17E6F-5472-4FF1-BE17-95D139F14A9E}"/>
                </a:ext>
              </a:extLst>
            </p:cNvPr>
            <p:cNvSpPr txBox="1"/>
            <p:nvPr/>
          </p:nvSpPr>
          <p:spPr>
            <a:xfrm>
              <a:off x="0" y="6174226"/>
              <a:ext cx="3922380" cy="738664"/>
            </a:xfrm>
            <a:prstGeom prst="rect">
              <a:avLst/>
            </a:prstGeom>
            <a:noFill/>
          </p:spPr>
          <p:txBody>
            <a:bodyPr wrap="square" rtlCol="0">
              <a:spAutoFit/>
            </a:bodyPr>
            <a:lstStyle/>
            <a:p>
              <a:r>
                <a:rPr lang="cs-CZ" sz="1400" i="1" dirty="0"/>
                <a:t>Svaz chovatelů ovcí a koz z.s.</a:t>
              </a:r>
            </a:p>
            <a:p>
              <a:r>
                <a:rPr lang="cs-CZ" sz="1400" i="1" dirty="0"/>
                <a:t>Kouty</a:t>
              </a:r>
            </a:p>
            <a:p>
              <a:r>
                <a:rPr lang="cs-CZ" sz="1400" i="1" dirty="0"/>
                <a:t>06. 04. 2019</a:t>
              </a:r>
            </a:p>
          </p:txBody>
        </p:sp>
      </p:gr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pPr algn="ctr"/>
            <a:r>
              <a:rPr lang="cs-CZ" b="1" dirty="0"/>
              <a:t>Ne každé štěně se ukáže jako vhodné pro samostatnou práci </a:t>
            </a:r>
            <a:r>
              <a:rPr lang="cs-CZ" b="1" dirty="0">
                <a:sym typeface="Wingdings" panose="05000000000000000000" pitchFamily="2" charset="2"/>
              </a:rPr>
              <a:t></a:t>
            </a:r>
            <a:r>
              <a:rPr lang="cs-CZ" b="1" dirty="0"/>
              <a:t/>
            </a:r>
            <a:br>
              <a:rPr lang="cs-CZ" b="1" dirty="0"/>
            </a:br>
            <a:endParaRPr lang="cs-CZ" b="1" dirty="0"/>
          </a:p>
        </p:txBody>
      </p:sp>
      <p:pic>
        <p:nvPicPr>
          <p:cNvPr id="5" name="Zástupný symbol pro obsah 4" descr="lovecky_pes.jpg"/>
          <p:cNvPicPr>
            <a:picLocks noGrp="1" noChangeAspect="1"/>
          </p:cNvPicPr>
          <p:nvPr>
            <p:ph idx="1"/>
          </p:nvPr>
        </p:nvPicPr>
        <p:blipFill>
          <a:blip r:embed="rId3" cstate="print"/>
          <a:stretch>
            <a:fillRect/>
          </a:stretch>
        </p:blipFill>
        <p:spPr>
          <a:xfrm>
            <a:off x="2855640" y="1361692"/>
            <a:ext cx="6480720" cy="5496308"/>
          </a:xfrm>
        </p:spPr>
      </p:pic>
      <p:sp>
        <p:nvSpPr>
          <p:cNvPr id="4" name="Zástupný symbol pro číslo snímku 3"/>
          <p:cNvSpPr>
            <a:spLocks noGrp="1"/>
          </p:cNvSpPr>
          <p:nvPr>
            <p:ph type="sldNum" sz="quarter" idx="12"/>
          </p:nvPr>
        </p:nvSpPr>
        <p:spPr/>
        <p:txBody>
          <a:bodyPr/>
          <a:lstStyle/>
          <a:p>
            <a:fld id="{4FAB73BC-B049-4115-A692-8D63A059BFB8}" type="slidenum">
              <a:rPr lang="en-US" smtClean="0"/>
              <a:pPr/>
              <a:t>40</a:t>
            </a:fld>
            <a:endParaRPr lang="en-US" dirty="0"/>
          </a:p>
        </p:txBody>
      </p:sp>
      <p:grpSp>
        <p:nvGrpSpPr>
          <p:cNvPr id="7" name="Skupina 17">
            <a:extLst>
              <a:ext uri="{FF2B5EF4-FFF2-40B4-BE49-F238E27FC236}">
                <a16:creationId xmlns:a16="http://schemas.microsoft.com/office/drawing/2014/main" xmlns="" id="{CD7A5654-8970-4282-A7D0-1B816A13DD47}"/>
              </a:ext>
            </a:extLst>
          </p:cNvPr>
          <p:cNvGrpSpPr/>
          <p:nvPr/>
        </p:nvGrpSpPr>
        <p:grpSpPr>
          <a:xfrm>
            <a:off x="0" y="6119336"/>
            <a:ext cx="3922380" cy="738664"/>
            <a:chOff x="0" y="6174226"/>
            <a:chExt cx="3922380" cy="738664"/>
          </a:xfrm>
        </p:grpSpPr>
        <p:pic>
          <p:nvPicPr>
            <p:cNvPr id="8" name="Obrázek 7">
              <a:extLst>
                <a:ext uri="{FF2B5EF4-FFF2-40B4-BE49-F238E27FC236}">
                  <a16:creationId xmlns:a16="http://schemas.microsoft.com/office/drawing/2014/main" xmlns="" id="{71873806-701D-4473-85FD-5B8DED5D455A}"/>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971600" y="6445494"/>
              <a:ext cx="1224136" cy="412288"/>
            </a:xfrm>
            <a:prstGeom prst="rect">
              <a:avLst/>
            </a:prstGeom>
          </p:spPr>
        </p:pic>
        <p:sp>
          <p:nvSpPr>
            <p:cNvPr id="9" name="TextovéPole 8">
              <a:extLst>
                <a:ext uri="{FF2B5EF4-FFF2-40B4-BE49-F238E27FC236}">
                  <a16:creationId xmlns:a16="http://schemas.microsoft.com/office/drawing/2014/main" xmlns="" id="{CFC859A9-EF24-4655-89C4-046C17E5FA91}"/>
                </a:ext>
              </a:extLst>
            </p:cNvPr>
            <p:cNvSpPr txBox="1"/>
            <p:nvPr/>
          </p:nvSpPr>
          <p:spPr>
            <a:xfrm>
              <a:off x="0" y="6174226"/>
              <a:ext cx="3922380" cy="738664"/>
            </a:xfrm>
            <a:prstGeom prst="rect">
              <a:avLst/>
            </a:prstGeom>
            <a:noFill/>
          </p:spPr>
          <p:txBody>
            <a:bodyPr wrap="square" rtlCol="0">
              <a:spAutoFit/>
            </a:bodyPr>
            <a:lstStyle/>
            <a:p>
              <a:r>
                <a:rPr lang="cs-CZ" sz="1400" i="1" dirty="0"/>
                <a:t>Svaz chovatelů ovcí a koz </a:t>
              </a:r>
              <a:r>
                <a:rPr lang="cs-CZ" sz="1400" i="1" dirty="0" err="1"/>
                <a:t>z.s</a:t>
              </a:r>
              <a:r>
                <a:rPr lang="cs-CZ" sz="1400" i="1" dirty="0"/>
                <a:t>.</a:t>
              </a:r>
            </a:p>
            <a:p>
              <a:r>
                <a:rPr lang="cs-CZ" sz="1400" i="1" dirty="0"/>
                <a:t>Kouty</a:t>
              </a:r>
            </a:p>
            <a:p>
              <a:r>
                <a:rPr lang="cs-CZ" sz="1400" i="1" dirty="0"/>
                <a:t>06. 04. 2019</a:t>
              </a:r>
            </a:p>
          </p:txBody>
        </p:sp>
      </p:gr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894410" y="2340042"/>
            <a:ext cx="4321696" cy="4257310"/>
          </a:xfrm>
        </p:spPr>
        <p:txBody>
          <a:bodyPr>
            <a:normAutofit fontScale="32500" lnSpcReduction="20000"/>
          </a:bodyPr>
          <a:lstStyle/>
          <a:p>
            <a:endParaRPr lang="cs-CZ" b="1" dirty="0"/>
          </a:p>
          <a:p>
            <a:r>
              <a:rPr lang="fr-FR" sz="7400" b="1" dirty="0">
                <a:solidFill>
                  <a:srgbClr val="FF0000"/>
                </a:solidFill>
              </a:rPr>
              <a:t>Loups: plaidoyer pour des écosystèmes non désertés par les bergers</a:t>
            </a:r>
          </a:p>
          <a:p>
            <a:r>
              <a:rPr lang="cs-CZ" b="1" dirty="0">
                <a:solidFill>
                  <a:srgbClr val="FF0000"/>
                </a:solidFill>
              </a:rPr>
              <a:t>Vlci: Obhajoba ekosystému, který pastevci neopustí</a:t>
            </a:r>
            <a:endParaRPr lang="fr-FR" b="1" dirty="0">
              <a:solidFill>
                <a:srgbClr val="FF0000"/>
              </a:solidFill>
            </a:endParaRPr>
          </a:p>
          <a:p>
            <a:r>
              <a:rPr lang="cs-CZ" b="1" dirty="0"/>
              <a:t>35 podpisů</a:t>
            </a:r>
          </a:p>
          <a:p>
            <a:r>
              <a:rPr lang="cs-CZ" b="1" dirty="0"/>
              <a:t>Signatáři: </a:t>
            </a:r>
            <a:r>
              <a:rPr lang="cs-CZ" b="1" dirty="0" err="1"/>
              <a:t>Gilles</a:t>
            </a:r>
            <a:r>
              <a:rPr lang="cs-CZ" b="1" dirty="0"/>
              <a:t> </a:t>
            </a:r>
            <a:r>
              <a:rPr lang="cs-CZ" b="1" dirty="0" err="1"/>
              <a:t>Allaire</a:t>
            </a:r>
            <a:r>
              <a:rPr lang="cs-CZ" dirty="0"/>
              <a:t> Ekonom (</a:t>
            </a:r>
            <a:r>
              <a:rPr lang="cs-CZ" dirty="0" err="1"/>
              <a:t>Inra</a:t>
            </a:r>
            <a:r>
              <a:rPr lang="cs-CZ" dirty="0"/>
              <a:t>) </a:t>
            </a:r>
            <a:r>
              <a:rPr lang="cs-CZ" b="1" dirty="0" err="1"/>
              <a:t>Gérard</a:t>
            </a:r>
            <a:r>
              <a:rPr lang="cs-CZ" b="1" dirty="0"/>
              <a:t> </a:t>
            </a:r>
            <a:r>
              <a:rPr lang="cs-CZ" b="1" dirty="0" err="1"/>
              <a:t>Balent</a:t>
            </a:r>
            <a:r>
              <a:rPr lang="cs-CZ" dirty="0"/>
              <a:t> Ekolog (</a:t>
            </a:r>
            <a:r>
              <a:rPr lang="cs-CZ" dirty="0" err="1"/>
              <a:t>Inra</a:t>
            </a:r>
            <a:r>
              <a:rPr lang="cs-CZ" dirty="0"/>
              <a:t>) </a:t>
            </a:r>
            <a:r>
              <a:rPr lang="cs-CZ" b="1" dirty="0" err="1"/>
              <a:t>Olivier</a:t>
            </a:r>
            <a:r>
              <a:rPr lang="cs-CZ" b="1" dirty="0"/>
              <a:t> </a:t>
            </a:r>
            <a:r>
              <a:rPr lang="cs-CZ" b="1" dirty="0" err="1"/>
              <a:t>Barrière</a:t>
            </a:r>
            <a:r>
              <a:rPr lang="cs-CZ" dirty="0"/>
              <a:t> Právní referent (Výzkumný ústav pro rozvoj, IRD) </a:t>
            </a:r>
            <a:r>
              <a:rPr lang="cs-CZ" b="1" dirty="0" err="1"/>
              <a:t>Claude</a:t>
            </a:r>
            <a:r>
              <a:rPr lang="cs-CZ" b="1" dirty="0"/>
              <a:t> </a:t>
            </a:r>
            <a:r>
              <a:rPr lang="cs-CZ" b="1" dirty="0" err="1"/>
              <a:t>Béranger</a:t>
            </a:r>
            <a:r>
              <a:rPr lang="cs-CZ" dirty="0"/>
              <a:t> </a:t>
            </a:r>
            <a:r>
              <a:rPr lang="cs-CZ" dirty="0" err="1"/>
              <a:t>Zootechnician</a:t>
            </a:r>
            <a:r>
              <a:rPr lang="cs-CZ" dirty="0"/>
              <a:t> (</a:t>
            </a:r>
            <a:r>
              <a:rPr lang="cs-CZ" dirty="0" err="1"/>
              <a:t>Inra</a:t>
            </a:r>
            <a:r>
              <a:rPr lang="cs-CZ" dirty="0"/>
              <a:t> *) </a:t>
            </a:r>
            <a:r>
              <a:rPr lang="cs-CZ" b="1" dirty="0" err="1"/>
              <a:t>Jean</a:t>
            </a:r>
            <a:r>
              <a:rPr lang="cs-CZ" b="1" dirty="0"/>
              <a:t>-Paul </a:t>
            </a:r>
            <a:r>
              <a:rPr lang="cs-CZ" b="1" dirty="0" err="1"/>
              <a:t>Billaud</a:t>
            </a:r>
            <a:r>
              <a:rPr lang="cs-CZ" dirty="0" err="1"/>
              <a:t>Sociolog</a:t>
            </a:r>
            <a:r>
              <a:rPr lang="cs-CZ" dirty="0"/>
              <a:t> (CNRS) </a:t>
            </a:r>
            <a:r>
              <a:rPr lang="cs-CZ" b="1" dirty="0" err="1"/>
              <a:t>Jean</a:t>
            </a:r>
            <a:r>
              <a:rPr lang="cs-CZ" b="1" dirty="0"/>
              <a:t>-</a:t>
            </a:r>
            <a:r>
              <a:rPr lang="cs-CZ" b="1" dirty="0" err="1"/>
              <a:t>Luc</a:t>
            </a:r>
            <a:r>
              <a:rPr lang="cs-CZ" b="1" dirty="0"/>
              <a:t> </a:t>
            </a:r>
            <a:r>
              <a:rPr lang="cs-CZ" b="1" dirty="0" err="1"/>
              <a:t>Bonniol</a:t>
            </a:r>
            <a:r>
              <a:rPr lang="cs-CZ" dirty="0"/>
              <a:t> Antropolog (</a:t>
            </a:r>
            <a:r>
              <a:rPr lang="cs-CZ" dirty="0" err="1"/>
              <a:t>Aix</a:t>
            </a:r>
            <a:r>
              <a:rPr lang="cs-CZ" dirty="0"/>
              <a:t> University) -Marseille </a:t>
            </a:r>
            <a:r>
              <a:rPr lang="cs-CZ" b="1" dirty="0" err="1"/>
              <a:t>Anne</a:t>
            </a:r>
            <a:r>
              <a:rPr lang="cs-CZ" b="1" dirty="0"/>
              <a:t>-Marie </a:t>
            </a:r>
            <a:r>
              <a:rPr lang="cs-CZ" b="1" dirty="0" err="1"/>
              <a:t>Brisebarre</a:t>
            </a:r>
            <a:r>
              <a:rPr lang="cs-CZ" dirty="0"/>
              <a:t> Antropolog (CNRS) </a:t>
            </a:r>
            <a:r>
              <a:rPr lang="cs-CZ" b="1" dirty="0"/>
              <a:t>Bernard Denis</a:t>
            </a:r>
            <a:r>
              <a:rPr lang="cs-CZ" dirty="0"/>
              <a:t> (Veterinární škola, Nantes *) </a:t>
            </a:r>
            <a:r>
              <a:rPr lang="cs-CZ" b="1" dirty="0" err="1"/>
              <a:t>Vinciane</a:t>
            </a:r>
            <a:r>
              <a:rPr lang="cs-CZ" b="1" dirty="0"/>
              <a:t> </a:t>
            </a:r>
            <a:r>
              <a:rPr lang="cs-CZ" b="1" dirty="0" err="1"/>
              <a:t>Despret</a:t>
            </a:r>
            <a:r>
              <a:rPr lang="cs-CZ" dirty="0"/>
              <a:t> </a:t>
            </a:r>
            <a:r>
              <a:rPr lang="cs-CZ" dirty="0" err="1"/>
              <a:t>Philosopher</a:t>
            </a:r>
            <a:r>
              <a:rPr lang="cs-CZ" dirty="0"/>
              <a:t> (Univerzita v </a:t>
            </a:r>
            <a:r>
              <a:rPr lang="cs-CZ" dirty="0" err="1"/>
              <a:t>Liège</a:t>
            </a:r>
            <a:r>
              <a:rPr lang="cs-CZ" dirty="0"/>
              <a:t>) </a:t>
            </a:r>
            <a:r>
              <a:rPr lang="cs-CZ" b="1" dirty="0"/>
              <a:t>Christian </a:t>
            </a:r>
            <a:r>
              <a:rPr lang="cs-CZ" b="1" dirty="0" err="1"/>
              <a:t>Deverre</a:t>
            </a:r>
            <a:r>
              <a:rPr lang="cs-CZ" dirty="0"/>
              <a:t> Sociolog (</a:t>
            </a:r>
            <a:r>
              <a:rPr lang="cs-CZ" dirty="0" err="1"/>
              <a:t>Inra</a:t>
            </a:r>
            <a:r>
              <a:rPr lang="cs-CZ" dirty="0"/>
              <a:t>) </a:t>
            </a:r>
            <a:r>
              <a:rPr lang="cs-CZ" b="1" dirty="0" err="1"/>
              <a:t>Jean</a:t>
            </a:r>
            <a:r>
              <a:rPr lang="cs-CZ" b="1" dirty="0"/>
              <a:t>-</a:t>
            </a:r>
            <a:r>
              <a:rPr lang="cs-CZ" b="1" dirty="0" err="1"/>
              <a:t>Pierre</a:t>
            </a:r>
            <a:r>
              <a:rPr lang="cs-CZ" b="1" dirty="0"/>
              <a:t> </a:t>
            </a:r>
            <a:r>
              <a:rPr lang="cs-CZ" b="1" dirty="0" err="1"/>
              <a:t>Digard</a:t>
            </a:r>
            <a:r>
              <a:rPr lang="cs-CZ" dirty="0"/>
              <a:t> Antropolog (CNRS) </a:t>
            </a:r>
            <a:r>
              <a:rPr lang="cs-CZ" b="1" dirty="0" err="1"/>
              <a:t>Laurent</a:t>
            </a:r>
            <a:r>
              <a:rPr lang="cs-CZ" b="1" dirty="0"/>
              <a:t> </a:t>
            </a:r>
            <a:r>
              <a:rPr lang="cs-CZ" b="1" dirty="0" err="1"/>
              <a:t>Dobremez</a:t>
            </a:r>
            <a:r>
              <a:rPr lang="cs-CZ" dirty="0" err="1"/>
              <a:t>Agronom</a:t>
            </a:r>
            <a:r>
              <a:rPr lang="cs-CZ" dirty="0"/>
              <a:t> (Národní ústav pro výzkum ve vědě a technologii pro životní prostředí a zemědělství, </a:t>
            </a:r>
            <a:r>
              <a:rPr lang="cs-CZ" dirty="0" err="1"/>
              <a:t>Irstea</a:t>
            </a:r>
            <a:r>
              <a:rPr lang="cs-CZ" dirty="0"/>
              <a:t>) </a:t>
            </a:r>
            <a:r>
              <a:rPr lang="cs-CZ" b="1" dirty="0" err="1"/>
              <a:t>Jean</a:t>
            </a:r>
            <a:r>
              <a:rPr lang="cs-CZ" b="1" dirty="0"/>
              <a:t>-</a:t>
            </a:r>
            <a:r>
              <a:rPr lang="cs-CZ" b="1" dirty="0" err="1"/>
              <a:t>Claude</a:t>
            </a:r>
            <a:r>
              <a:rPr lang="cs-CZ" b="1" dirty="0"/>
              <a:t> Duclos</a:t>
            </a:r>
            <a:r>
              <a:rPr lang="cs-CZ" dirty="0"/>
              <a:t> Etnolog </a:t>
            </a:r>
            <a:r>
              <a:rPr lang="cs-CZ" b="1" dirty="0" err="1"/>
              <a:t>Laurent</a:t>
            </a:r>
            <a:r>
              <a:rPr lang="cs-CZ" b="1" dirty="0"/>
              <a:t> </a:t>
            </a:r>
            <a:r>
              <a:rPr lang="cs-CZ" b="1" dirty="0" err="1"/>
              <a:t>Garde</a:t>
            </a:r>
            <a:r>
              <a:rPr lang="cs-CZ" dirty="0" err="1"/>
              <a:t>Ecologist</a:t>
            </a:r>
            <a:r>
              <a:rPr lang="cs-CZ" dirty="0"/>
              <a:t> (Centrum pro studium a pastorační úspěchy </a:t>
            </a:r>
            <a:r>
              <a:rPr lang="cs-CZ" dirty="0" err="1"/>
              <a:t>Alps</a:t>
            </a:r>
            <a:r>
              <a:rPr lang="cs-CZ" dirty="0"/>
              <a:t>-</a:t>
            </a:r>
            <a:r>
              <a:rPr lang="cs-CZ" dirty="0" err="1"/>
              <a:t>Mediterranean</a:t>
            </a:r>
            <a:r>
              <a:rPr lang="cs-CZ" dirty="0"/>
              <a:t>, </a:t>
            </a:r>
            <a:r>
              <a:rPr lang="cs-CZ" dirty="0" err="1"/>
              <a:t>Cerpam</a:t>
            </a:r>
            <a:r>
              <a:rPr lang="cs-CZ" dirty="0"/>
              <a:t>) </a:t>
            </a:r>
            <a:r>
              <a:rPr lang="cs-CZ" b="1" dirty="0"/>
              <a:t>Alfred </a:t>
            </a:r>
            <a:r>
              <a:rPr lang="cs-CZ" b="1" dirty="0" err="1"/>
              <a:t>Grosser</a:t>
            </a:r>
            <a:r>
              <a:rPr lang="cs-CZ" dirty="0"/>
              <a:t> </a:t>
            </a:r>
            <a:r>
              <a:rPr lang="cs-CZ" dirty="0" err="1"/>
              <a:t>Emeritus</a:t>
            </a:r>
            <a:r>
              <a:rPr lang="cs-CZ" dirty="0"/>
              <a:t> </a:t>
            </a:r>
            <a:r>
              <a:rPr lang="cs-CZ" dirty="0" err="1"/>
              <a:t>Professor</a:t>
            </a:r>
            <a:r>
              <a:rPr lang="cs-CZ" dirty="0"/>
              <a:t> </a:t>
            </a:r>
            <a:r>
              <a:rPr lang="cs-CZ" dirty="0" err="1"/>
              <a:t>Sciences</a:t>
            </a:r>
            <a:r>
              <a:rPr lang="cs-CZ" dirty="0"/>
              <a:t>- Po </a:t>
            </a:r>
            <a:r>
              <a:rPr lang="cs-CZ" b="1" dirty="0" err="1"/>
              <a:t>Laurent</a:t>
            </a:r>
            <a:r>
              <a:rPr lang="cs-CZ" b="1" dirty="0"/>
              <a:t> Hazard</a:t>
            </a:r>
            <a:r>
              <a:rPr lang="cs-CZ" dirty="0"/>
              <a:t> Agroekolog (</a:t>
            </a:r>
            <a:r>
              <a:rPr lang="cs-CZ" dirty="0" err="1"/>
              <a:t>Inra</a:t>
            </a:r>
            <a:r>
              <a:rPr lang="cs-CZ" dirty="0"/>
              <a:t>) </a:t>
            </a:r>
            <a:r>
              <a:rPr lang="cs-CZ" b="1" dirty="0"/>
              <a:t>Bernard Hubert</a:t>
            </a:r>
            <a:r>
              <a:rPr lang="cs-CZ" dirty="0"/>
              <a:t> Ekolog (</a:t>
            </a:r>
            <a:r>
              <a:rPr lang="cs-CZ" dirty="0" err="1"/>
              <a:t>Inra</a:t>
            </a:r>
            <a:r>
              <a:rPr lang="cs-CZ" dirty="0"/>
              <a:t> a EHESS) </a:t>
            </a:r>
            <a:r>
              <a:rPr lang="cs-CZ" b="1" dirty="0"/>
              <a:t>Gilbert </a:t>
            </a:r>
            <a:r>
              <a:rPr lang="cs-CZ" b="1" dirty="0" err="1"/>
              <a:t>Jolivet</a:t>
            </a:r>
            <a:r>
              <a:rPr lang="cs-CZ" dirty="0"/>
              <a:t> Veterinář (</a:t>
            </a:r>
            <a:r>
              <a:rPr lang="cs-CZ" dirty="0" err="1"/>
              <a:t>Inra</a:t>
            </a:r>
            <a:r>
              <a:rPr lang="cs-CZ" dirty="0"/>
              <a:t> *) </a:t>
            </a:r>
            <a:r>
              <a:rPr lang="cs-CZ" b="1" dirty="0" err="1"/>
              <a:t>Frédéric</a:t>
            </a:r>
            <a:r>
              <a:rPr lang="cs-CZ" b="1" dirty="0"/>
              <a:t> </a:t>
            </a:r>
            <a:r>
              <a:rPr lang="cs-CZ" b="1" dirty="0" err="1"/>
              <a:t>Joulian</a:t>
            </a:r>
            <a:r>
              <a:rPr lang="cs-CZ" b="1" dirty="0"/>
              <a:t> Etolog</a:t>
            </a:r>
            <a:r>
              <a:rPr lang="cs-CZ" dirty="0"/>
              <a:t> a antropolog (EHESS) </a:t>
            </a:r>
            <a:r>
              <a:rPr lang="cs-CZ" b="1" dirty="0" err="1"/>
              <a:t>Etienne</a:t>
            </a:r>
            <a:r>
              <a:rPr lang="cs-CZ" b="1" dirty="0"/>
              <a:t> </a:t>
            </a:r>
            <a:r>
              <a:rPr lang="cs-CZ" b="1" dirty="0" err="1"/>
              <a:t>Landais</a:t>
            </a:r>
            <a:r>
              <a:rPr lang="cs-CZ" dirty="0"/>
              <a:t> </a:t>
            </a:r>
            <a:r>
              <a:rPr lang="cs-CZ" dirty="0" err="1"/>
              <a:t>Zootechnician</a:t>
            </a:r>
            <a:r>
              <a:rPr lang="cs-CZ" dirty="0"/>
              <a:t> (bývalý DG </a:t>
            </a:r>
            <a:r>
              <a:rPr lang="cs-CZ" dirty="0" err="1"/>
              <a:t>Montpellier</a:t>
            </a:r>
            <a:r>
              <a:rPr lang="cs-CZ" dirty="0"/>
              <a:t> </a:t>
            </a:r>
            <a:r>
              <a:rPr lang="cs-CZ" dirty="0" err="1"/>
              <a:t>SupAgro</a:t>
            </a:r>
            <a:r>
              <a:rPr lang="cs-CZ" dirty="0"/>
              <a:t>) </a:t>
            </a:r>
            <a:r>
              <a:rPr lang="cs-CZ" b="1" dirty="0" err="1"/>
              <a:t>Guillaume</a:t>
            </a:r>
            <a:r>
              <a:rPr lang="cs-CZ" b="1" dirty="0"/>
              <a:t> </a:t>
            </a:r>
            <a:r>
              <a:rPr lang="cs-CZ" b="1" dirty="0" err="1"/>
              <a:t>Lebaudy</a:t>
            </a:r>
            <a:r>
              <a:rPr lang="cs-CZ" dirty="0"/>
              <a:t> </a:t>
            </a:r>
            <a:r>
              <a:rPr lang="cs-CZ" dirty="0" err="1"/>
              <a:t>Ethnologue</a:t>
            </a:r>
            <a:r>
              <a:rPr lang="cs-CZ" dirty="0"/>
              <a:t> (Univerzita </a:t>
            </a:r>
            <a:r>
              <a:rPr lang="cs-CZ" dirty="0" err="1"/>
              <a:t>Aix</a:t>
            </a:r>
            <a:r>
              <a:rPr lang="cs-CZ" dirty="0"/>
              <a:t>-Marseille) </a:t>
            </a:r>
            <a:r>
              <a:rPr lang="cs-CZ" b="1" dirty="0" err="1"/>
              <a:t>Bernadette</a:t>
            </a:r>
            <a:r>
              <a:rPr lang="cs-CZ" b="1" dirty="0"/>
              <a:t> </a:t>
            </a:r>
            <a:r>
              <a:rPr lang="cs-CZ" b="1" dirty="0" err="1"/>
              <a:t>Lizet</a:t>
            </a:r>
            <a:r>
              <a:rPr lang="cs-CZ" dirty="0" err="1"/>
              <a:t>Ethnologue</a:t>
            </a:r>
            <a:r>
              <a:rPr lang="cs-CZ" dirty="0"/>
              <a:t> (CNRS * a Národní muzeum přírodní historie, MNHN *) Ekolog </a:t>
            </a:r>
            <a:r>
              <a:rPr lang="cs-CZ" dirty="0" err="1"/>
              <a:t>Ekolog</a:t>
            </a:r>
            <a:r>
              <a:rPr lang="cs-CZ" dirty="0"/>
              <a:t> </a:t>
            </a:r>
            <a:r>
              <a:rPr lang="cs-CZ" b="1" dirty="0" err="1"/>
              <a:t>Michel</a:t>
            </a:r>
            <a:r>
              <a:rPr lang="cs-CZ" b="1" dirty="0"/>
              <a:t> </a:t>
            </a:r>
            <a:r>
              <a:rPr lang="cs-CZ" b="1" dirty="0" err="1"/>
              <a:t>Meuret</a:t>
            </a:r>
            <a:r>
              <a:rPr lang="cs-CZ" dirty="0"/>
              <a:t>(</a:t>
            </a:r>
            <a:r>
              <a:rPr lang="cs-CZ" dirty="0" err="1"/>
              <a:t>Inra</a:t>
            </a:r>
            <a:r>
              <a:rPr lang="cs-CZ" dirty="0"/>
              <a:t>) </a:t>
            </a:r>
            <a:r>
              <a:rPr lang="cs-CZ" b="1" dirty="0"/>
              <a:t>André </a:t>
            </a:r>
            <a:r>
              <a:rPr lang="cs-CZ" b="1" dirty="0" err="1"/>
              <a:t>Micoud</a:t>
            </a:r>
            <a:r>
              <a:rPr lang="cs-CZ" dirty="0"/>
              <a:t> Sociolog (CNRS *) </a:t>
            </a:r>
            <a:r>
              <a:rPr lang="cs-CZ" dirty="0" err="1"/>
              <a:t>Etnologista</a:t>
            </a:r>
            <a:r>
              <a:rPr lang="cs-CZ" dirty="0"/>
              <a:t> </a:t>
            </a:r>
            <a:r>
              <a:rPr lang="cs-CZ" b="1" dirty="0" err="1"/>
              <a:t>Danielle</a:t>
            </a:r>
            <a:r>
              <a:rPr lang="cs-CZ" b="1" dirty="0"/>
              <a:t> </a:t>
            </a:r>
            <a:r>
              <a:rPr lang="cs-CZ" b="1" dirty="0" err="1"/>
              <a:t>Mussetové</a:t>
            </a:r>
            <a:r>
              <a:rPr lang="cs-CZ" dirty="0"/>
              <a:t> ( Univerzita </a:t>
            </a:r>
            <a:r>
              <a:rPr lang="cs-CZ" dirty="0" err="1"/>
              <a:t>Aix</a:t>
            </a:r>
            <a:r>
              <a:rPr lang="cs-CZ" dirty="0"/>
              <a:t>-Marseille) </a:t>
            </a:r>
            <a:r>
              <a:rPr lang="cs-CZ" b="1" dirty="0" err="1"/>
              <a:t>Pierre</a:t>
            </a:r>
            <a:r>
              <a:rPr lang="cs-CZ" b="1" dirty="0"/>
              <a:t>-Louis </a:t>
            </a:r>
            <a:r>
              <a:rPr lang="cs-CZ" b="1" dirty="0" err="1"/>
              <a:t>Osty</a:t>
            </a:r>
            <a:r>
              <a:rPr lang="cs-CZ" dirty="0"/>
              <a:t> Agronom (</a:t>
            </a:r>
            <a:r>
              <a:rPr lang="cs-CZ" dirty="0" err="1"/>
              <a:t>Inra</a:t>
            </a:r>
            <a:r>
              <a:rPr lang="cs-CZ" dirty="0"/>
              <a:t> *) </a:t>
            </a:r>
            <a:r>
              <a:rPr lang="cs-CZ" b="1" dirty="0" err="1"/>
              <a:t>Michel</a:t>
            </a:r>
            <a:r>
              <a:rPr lang="cs-CZ" b="1" dirty="0"/>
              <a:t> Petit</a:t>
            </a:r>
            <a:r>
              <a:rPr lang="cs-CZ" dirty="0"/>
              <a:t> </a:t>
            </a:r>
            <a:r>
              <a:rPr lang="cs-CZ" dirty="0" err="1"/>
              <a:t>Economist</a:t>
            </a:r>
            <a:r>
              <a:rPr lang="cs-CZ" dirty="0"/>
              <a:t> ( </a:t>
            </a:r>
            <a:r>
              <a:rPr lang="cs-CZ" dirty="0" err="1"/>
              <a:t>Montpellier</a:t>
            </a:r>
            <a:r>
              <a:rPr lang="cs-CZ" dirty="0"/>
              <a:t> </a:t>
            </a:r>
            <a:r>
              <a:rPr lang="cs-CZ" dirty="0" err="1"/>
              <a:t>Agronomic</a:t>
            </a:r>
            <a:r>
              <a:rPr lang="cs-CZ" dirty="0"/>
              <a:t> Institute </a:t>
            </a:r>
            <a:r>
              <a:rPr lang="cs-CZ" dirty="0" err="1"/>
              <a:t>of</a:t>
            </a:r>
            <a:r>
              <a:rPr lang="cs-CZ" dirty="0"/>
              <a:t> </a:t>
            </a:r>
            <a:r>
              <a:rPr lang="cs-CZ" dirty="0" err="1"/>
              <a:t>Montpellier</a:t>
            </a:r>
            <a:r>
              <a:rPr lang="cs-CZ" dirty="0"/>
              <a:t>, IAM) </a:t>
            </a:r>
            <a:r>
              <a:rPr lang="cs-CZ" b="1" dirty="0" err="1"/>
              <a:t>Carlo</a:t>
            </a:r>
            <a:r>
              <a:rPr lang="cs-CZ" b="1" dirty="0"/>
              <a:t> </a:t>
            </a:r>
            <a:r>
              <a:rPr lang="cs-CZ" b="1" dirty="0" err="1"/>
              <a:t>Petrini</a:t>
            </a:r>
            <a:r>
              <a:rPr lang="cs-CZ" dirty="0"/>
              <a:t> Sociolog, prezident a zakladatel </a:t>
            </a:r>
            <a:r>
              <a:rPr lang="cs-CZ" dirty="0" err="1"/>
              <a:t>Slow</a:t>
            </a:r>
            <a:r>
              <a:rPr lang="cs-CZ" dirty="0"/>
              <a:t> </a:t>
            </a:r>
            <a:r>
              <a:rPr lang="cs-CZ" dirty="0" err="1"/>
              <a:t>Food</a:t>
            </a:r>
            <a:r>
              <a:rPr lang="cs-CZ" dirty="0"/>
              <a:t> </a:t>
            </a:r>
            <a:r>
              <a:rPr lang="cs-CZ" dirty="0" err="1"/>
              <a:t>International</a:t>
            </a:r>
            <a:r>
              <a:rPr lang="cs-CZ" dirty="0"/>
              <a:t> </a:t>
            </a:r>
            <a:r>
              <a:rPr lang="cs-CZ" b="1" dirty="0" err="1"/>
              <a:t>Xavier</a:t>
            </a:r>
            <a:r>
              <a:rPr lang="cs-CZ" b="1" dirty="0"/>
              <a:t> de </a:t>
            </a:r>
            <a:r>
              <a:rPr lang="cs-CZ" b="1" dirty="0" err="1"/>
              <a:t>Planhol</a:t>
            </a:r>
            <a:r>
              <a:rPr lang="cs-CZ" dirty="0"/>
              <a:t> Geograf (</a:t>
            </a:r>
            <a:r>
              <a:rPr lang="cs-CZ" dirty="0" err="1"/>
              <a:t>Pařížsko</a:t>
            </a:r>
            <a:r>
              <a:rPr lang="cs-CZ" dirty="0"/>
              <a:t>- </a:t>
            </a:r>
            <a:r>
              <a:rPr lang="cs-CZ" b="1" dirty="0" err="1"/>
              <a:t>Sorbonská</a:t>
            </a:r>
            <a:r>
              <a:rPr lang="cs-CZ" dirty="0" err="1"/>
              <a:t>univerzita</a:t>
            </a:r>
            <a:r>
              <a:rPr lang="cs-CZ" dirty="0"/>
              <a:t>) </a:t>
            </a:r>
            <a:r>
              <a:rPr lang="cs-CZ" b="1" dirty="0" err="1"/>
              <a:t>Sylvain</a:t>
            </a:r>
            <a:r>
              <a:rPr lang="cs-CZ" b="1" dirty="0"/>
              <a:t> </a:t>
            </a:r>
            <a:r>
              <a:rPr lang="cs-CZ" b="1" dirty="0" err="1"/>
              <a:t>Plantureux</a:t>
            </a:r>
            <a:r>
              <a:rPr lang="cs-CZ" dirty="0"/>
              <a:t> Agronom (Univerzita </a:t>
            </a:r>
            <a:r>
              <a:rPr lang="cs-CZ" dirty="0" err="1"/>
              <a:t>Lorraine</a:t>
            </a:r>
            <a:r>
              <a:rPr lang="cs-CZ" dirty="0"/>
              <a:t>) </a:t>
            </a:r>
            <a:r>
              <a:rPr lang="cs-CZ" b="1" dirty="0" err="1"/>
              <a:t>Jocelyne</a:t>
            </a:r>
            <a:r>
              <a:rPr lang="cs-CZ" b="1" dirty="0"/>
              <a:t> </a:t>
            </a:r>
            <a:r>
              <a:rPr lang="cs-CZ" b="1" dirty="0" err="1"/>
              <a:t>Porcher</a:t>
            </a:r>
            <a:r>
              <a:rPr lang="cs-CZ" dirty="0"/>
              <a:t> Sociolog (</a:t>
            </a:r>
            <a:r>
              <a:rPr lang="cs-CZ" dirty="0" err="1"/>
              <a:t>Inra</a:t>
            </a:r>
            <a:r>
              <a:rPr lang="cs-CZ" dirty="0"/>
              <a:t>) </a:t>
            </a:r>
            <a:r>
              <a:rPr lang="cs-CZ" b="1" dirty="0"/>
              <a:t>Daniel </a:t>
            </a:r>
            <a:r>
              <a:rPr lang="cs-CZ" b="1" dirty="0" err="1"/>
              <a:t>Travier</a:t>
            </a:r>
            <a:r>
              <a:rPr lang="cs-CZ" dirty="0"/>
              <a:t> </a:t>
            </a:r>
            <a:r>
              <a:rPr lang="cs-CZ" dirty="0" err="1"/>
              <a:t>Ethnologue</a:t>
            </a:r>
            <a:r>
              <a:rPr lang="cs-CZ" dirty="0"/>
              <a:t> (Muzeum údolí) </a:t>
            </a:r>
            <a:r>
              <a:rPr lang="cs-CZ" dirty="0" err="1"/>
              <a:t>Cevennes</a:t>
            </a:r>
            <a:r>
              <a:rPr lang="cs-CZ" dirty="0"/>
              <a:t>)</a:t>
            </a:r>
            <a:r>
              <a:rPr lang="cs-CZ" b="1" dirty="0" err="1"/>
              <a:t>Pierre</a:t>
            </a:r>
            <a:r>
              <a:rPr lang="cs-CZ" b="1" dirty="0"/>
              <a:t>-Marie </a:t>
            </a:r>
            <a:r>
              <a:rPr lang="cs-CZ" b="1" dirty="0" err="1"/>
              <a:t>Tricaud</a:t>
            </a:r>
            <a:r>
              <a:rPr lang="cs-CZ" dirty="0"/>
              <a:t> Agro-</a:t>
            </a:r>
            <a:r>
              <a:rPr lang="cs-CZ" dirty="0" err="1"/>
              <a:t>landscaper</a:t>
            </a:r>
            <a:r>
              <a:rPr lang="cs-CZ" dirty="0"/>
              <a:t> (Francouzská krajinná federace, FFP) </a:t>
            </a:r>
            <a:r>
              <a:rPr lang="cs-CZ" b="1" dirty="0" err="1"/>
              <a:t>Marc</a:t>
            </a:r>
            <a:r>
              <a:rPr lang="cs-CZ" b="1" dirty="0"/>
              <a:t> Vincent</a:t>
            </a:r>
            <a:r>
              <a:rPr lang="cs-CZ" dirty="0"/>
              <a:t> </a:t>
            </a:r>
            <a:r>
              <a:rPr lang="cs-CZ" dirty="0" err="1"/>
              <a:t>Zootechnicien</a:t>
            </a:r>
            <a:r>
              <a:rPr lang="cs-CZ" dirty="0"/>
              <a:t> (INRA).</a:t>
            </a:r>
          </a:p>
        </p:txBody>
      </p:sp>
      <p:sp>
        <p:nvSpPr>
          <p:cNvPr id="4" name="Zástupný symbol pro číslo snímku 3"/>
          <p:cNvSpPr>
            <a:spLocks noGrp="1"/>
          </p:cNvSpPr>
          <p:nvPr>
            <p:ph type="sldNum" sz="quarter" idx="12"/>
          </p:nvPr>
        </p:nvSpPr>
        <p:spPr/>
        <p:txBody>
          <a:bodyPr/>
          <a:lstStyle/>
          <a:p>
            <a:fld id="{4FAB73BC-B049-4115-A692-8D63A059BFB8}" type="slidenum">
              <a:rPr lang="en-US" smtClean="0"/>
              <a:pPr/>
              <a:t>41</a:t>
            </a:fld>
            <a:endParaRPr lang="en-US" dirty="0"/>
          </a:p>
        </p:txBody>
      </p:sp>
      <p:sp>
        <p:nvSpPr>
          <p:cNvPr id="5" name="Obdélník 4"/>
          <p:cNvSpPr/>
          <p:nvPr/>
        </p:nvSpPr>
        <p:spPr>
          <a:xfrm>
            <a:off x="5159896" y="2204864"/>
            <a:ext cx="6096000" cy="4339650"/>
          </a:xfrm>
          <a:prstGeom prst="rect">
            <a:avLst/>
          </a:prstGeom>
        </p:spPr>
        <p:txBody>
          <a:bodyPr>
            <a:spAutoFit/>
          </a:bodyPr>
          <a:lstStyle/>
          <a:p>
            <a:r>
              <a:rPr lang="de-DE" sz="2400" b="1" dirty="0">
                <a:solidFill>
                  <a:srgbClr val="0070C0"/>
                </a:solidFill>
              </a:rPr>
              <a:t>Berliner Erklärung</a:t>
            </a:r>
            <a:r>
              <a:rPr lang="cs-CZ" sz="2400" b="1" dirty="0">
                <a:solidFill>
                  <a:srgbClr val="0070C0"/>
                </a:solidFill>
              </a:rPr>
              <a:t>                 Berlínská deklarace</a:t>
            </a:r>
            <a:endParaRPr lang="de-DE" sz="2400" b="1" dirty="0">
              <a:solidFill>
                <a:srgbClr val="0070C0"/>
              </a:solidFill>
            </a:endParaRPr>
          </a:p>
          <a:p>
            <a:r>
              <a:rPr lang="de-DE" sz="1400" dirty="0"/>
              <a:t>Sehr geehrte Damen und Herren,</a:t>
            </a:r>
          </a:p>
          <a:p>
            <a:r>
              <a:rPr lang="de-DE" dirty="0"/>
              <a:t> </a:t>
            </a:r>
          </a:p>
          <a:p>
            <a:r>
              <a:rPr lang="de-DE" dirty="0"/>
              <a:t>wir, die Unterzeichner erklären hiermit, dass das europäische Wolfsmanagement gescheitert ist!</a:t>
            </a:r>
          </a:p>
          <a:p>
            <a:r>
              <a:rPr lang="de-DE" dirty="0"/>
              <a:t>  </a:t>
            </a:r>
          </a:p>
          <a:p>
            <a:r>
              <a:rPr lang="de-DE" dirty="0"/>
              <a:t>Die Akzeptanz des Wolfes sinkt beständig, weil es keine effektive passive </a:t>
            </a:r>
            <a:r>
              <a:rPr lang="de-DE" dirty="0" err="1"/>
              <a:t>Herdenschutzmassnahmen</a:t>
            </a:r>
            <a:r>
              <a:rPr lang="de-DE" dirty="0"/>
              <a:t> gibt und weil Versprechen zur Entnahme von Wölfen.</a:t>
            </a:r>
          </a:p>
          <a:p>
            <a:r>
              <a:rPr lang="de-DE" dirty="0"/>
              <a:t> </a:t>
            </a:r>
          </a:p>
          <a:p>
            <a:r>
              <a:rPr lang="de-DE" dirty="0"/>
              <a:t>Alle Warnungen von international anerkannten Wissenschaftlern, die sich um die Wolfsforschung bemühen , werden ignoriert, zum Beispiel: </a:t>
            </a:r>
            <a:r>
              <a:rPr lang="de-DE" b="1" dirty="0"/>
              <a:t>Prof. Dr. Pfannenstiel, Prof. Dr. M. Stubbe, Dr. N. Stier, Prof. </a:t>
            </a:r>
            <a:r>
              <a:rPr lang="de-DE" b="1" dirty="0" err="1"/>
              <a:t>Valerius</a:t>
            </a:r>
            <a:r>
              <a:rPr lang="de-DE" b="1" dirty="0"/>
              <a:t> Geist, Prof. </a:t>
            </a:r>
            <a:r>
              <a:rPr lang="de-DE" b="1" dirty="0" err="1"/>
              <a:t>Bibikow</a:t>
            </a:r>
            <a:r>
              <a:rPr lang="de-DE" b="1" dirty="0"/>
              <a:t>, Prof. </a:t>
            </a:r>
            <a:r>
              <a:rPr lang="de-DE" b="1" dirty="0" err="1"/>
              <a:t>Granquist</a:t>
            </a:r>
            <a:r>
              <a:rPr lang="de-DE" b="1" dirty="0"/>
              <a:t>,  </a:t>
            </a:r>
            <a:r>
              <a:rPr lang="de-DE" b="1" dirty="0" err="1"/>
              <a:t>Kaj</a:t>
            </a:r>
            <a:r>
              <a:rPr lang="de-DE" b="1" dirty="0"/>
              <a:t> </a:t>
            </a:r>
            <a:r>
              <a:rPr lang="de-DE" b="1" dirty="0" err="1"/>
              <a:t>Granlund</a:t>
            </a:r>
            <a:r>
              <a:rPr lang="cs-CZ" dirty="0"/>
              <a:t>.</a:t>
            </a:r>
            <a:endParaRPr lang="de-DE" dirty="0"/>
          </a:p>
        </p:txBody>
      </p:sp>
      <p:grpSp>
        <p:nvGrpSpPr>
          <p:cNvPr id="6" name="Skupina 17">
            <a:extLst>
              <a:ext uri="{FF2B5EF4-FFF2-40B4-BE49-F238E27FC236}">
                <a16:creationId xmlns:a16="http://schemas.microsoft.com/office/drawing/2014/main" xmlns="" id="{CB0A4A2D-875C-412B-B194-D9C843BD53CA}"/>
              </a:ext>
            </a:extLst>
          </p:cNvPr>
          <p:cNvGrpSpPr/>
          <p:nvPr/>
        </p:nvGrpSpPr>
        <p:grpSpPr>
          <a:xfrm>
            <a:off x="0" y="6119336"/>
            <a:ext cx="3922380" cy="738664"/>
            <a:chOff x="0" y="6174226"/>
            <a:chExt cx="3922380" cy="738664"/>
          </a:xfrm>
        </p:grpSpPr>
        <p:pic>
          <p:nvPicPr>
            <p:cNvPr id="7" name="Obrázek 6">
              <a:extLst>
                <a:ext uri="{FF2B5EF4-FFF2-40B4-BE49-F238E27FC236}">
                  <a16:creationId xmlns:a16="http://schemas.microsoft.com/office/drawing/2014/main" xmlns="" id="{ADD64F36-1FCC-4656-8A47-EEF8A1FC574D}"/>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971600" y="6445494"/>
              <a:ext cx="1224136" cy="412288"/>
            </a:xfrm>
            <a:prstGeom prst="rect">
              <a:avLst/>
            </a:prstGeom>
          </p:spPr>
        </p:pic>
        <p:sp>
          <p:nvSpPr>
            <p:cNvPr id="8" name="TextovéPole 7">
              <a:extLst>
                <a:ext uri="{FF2B5EF4-FFF2-40B4-BE49-F238E27FC236}">
                  <a16:creationId xmlns:a16="http://schemas.microsoft.com/office/drawing/2014/main" xmlns="" id="{F64FBDA1-74B6-4125-950D-6E0685D4BF15}"/>
                </a:ext>
              </a:extLst>
            </p:cNvPr>
            <p:cNvSpPr txBox="1"/>
            <p:nvPr/>
          </p:nvSpPr>
          <p:spPr>
            <a:xfrm>
              <a:off x="0" y="6174226"/>
              <a:ext cx="3922380" cy="738664"/>
            </a:xfrm>
            <a:prstGeom prst="rect">
              <a:avLst/>
            </a:prstGeom>
            <a:noFill/>
          </p:spPr>
          <p:txBody>
            <a:bodyPr wrap="square" rtlCol="0">
              <a:spAutoFit/>
            </a:bodyPr>
            <a:lstStyle/>
            <a:p>
              <a:r>
                <a:rPr lang="cs-CZ" sz="1400" i="1" dirty="0"/>
                <a:t>Svaz chovatelů ovcí a koz </a:t>
              </a:r>
              <a:r>
                <a:rPr lang="cs-CZ" sz="1400" i="1" dirty="0" err="1"/>
                <a:t>z.s</a:t>
              </a:r>
              <a:r>
                <a:rPr lang="cs-CZ" sz="1400" i="1" dirty="0"/>
                <a:t>.</a:t>
              </a:r>
            </a:p>
            <a:p>
              <a:r>
                <a:rPr lang="cs-CZ" sz="1400" i="1" dirty="0"/>
                <a:t>Kouty</a:t>
              </a:r>
            </a:p>
            <a:p>
              <a:r>
                <a:rPr lang="cs-CZ" sz="1400" i="1" dirty="0"/>
                <a:t>06. 04. 2019</a:t>
              </a:r>
            </a:p>
          </p:txBody>
        </p:sp>
      </p:grpSp>
      <p:sp>
        <p:nvSpPr>
          <p:cNvPr id="9" name="TextovéPole 8">
            <a:extLst>
              <a:ext uri="{FF2B5EF4-FFF2-40B4-BE49-F238E27FC236}">
                <a16:creationId xmlns:a16="http://schemas.microsoft.com/office/drawing/2014/main" xmlns="" id="{E51187FE-4967-4734-9CCA-A80ECDD26465}"/>
              </a:ext>
            </a:extLst>
          </p:cNvPr>
          <p:cNvSpPr txBox="1"/>
          <p:nvPr/>
        </p:nvSpPr>
        <p:spPr>
          <a:xfrm>
            <a:off x="6299507" y="1961956"/>
            <a:ext cx="3673954" cy="646331"/>
          </a:xfrm>
          <a:prstGeom prst="rect">
            <a:avLst/>
          </a:prstGeom>
          <a:noFill/>
        </p:spPr>
        <p:txBody>
          <a:bodyPr wrap="square" rtlCol="0">
            <a:spAutoFit/>
          </a:bodyPr>
          <a:lstStyle/>
          <a:p>
            <a:pPr algn="ctr"/>
            <a:r>
              <a:rPr lang="cs-CZ" b="1" dirty="0"/>
              <a:t>Berlínská deklarace</a:t>
            </a:r>
          </a:p>
          <a:p>
            <a:pPr algn="ctr"/>
            <a:endParaRPr lang="cs-CZ" b="1" dirty="0"/>
          </a:p>
        </p:txBody>
      </p:sp>
      <p:sp>
        <p:nvSpPr>
          <p:cNvPr id="10" name="TextovéPole 9">
            <a:extLst>
              <a:ext uri="{FF2B5EF4-FFF2-40B4-BE49-F238E27FC236}">
                <a16:creationId xmlns:a16="http://schemas.microsoft.com/office/drawing/2014/main" xmlns="" id="{B6971689-9DEC-4E5F-B75B-4FAE1E4C3B80}"/>
              </a:ext>
            </a:extLst>
          </p:cNvPr>
          <p:cNvSpPr txBox="1"/>
          <p:nvPr/>
        </p:nvSpPr>
        <p:spPr>
          <a:xfrm>
            <a:off x="1218280" y="1961956"/>
            <a:ext cx="3843711" cy="923330"/>
          </a:xfrm>
          <a:prstGeom prst="rect">
            <a:avLst/>
          </a:prstGeom>
          <a:noFill/>
        </p:spPr>
        <p:txBody>
          <a:bodyPr wrap="square" rtlCol="0">
            <a:spAutoFit/>
          </a:bodyPr>
          <a:lstStyle/>
          <a:p>
            <a:pPr algn="ctr"/>
            <a:r>
              <a:rPr lang="cs-CZ" b="1" dirty="0"/>
              <a:t>Petice francouzských odborníků za ochranu pastevectví</a:t>
            </a:r>
          </a:p>
          <a:p>
            <a:endParaRPr lang="cs-CZ" b="1" dirty="0"/>
          </a:p>
        </p:txBody>
      </p:sp>
      <p:sp>
        <p:nvSpPr>
          <p:cNvPr id="11" name="Zástupný obsah 2">
            <a:extLst>
              <a:ext uri="{FF2B5EF4-FFF2-40B4-BE49-F238E27FC236}">
                <a16:creationId xmlns:a16="http://schemas.microsoft.com/office/drawing/2014/main" xmlns="" id="{91FAFAF1-BEEE-4700-8E2D-D99DDDDE2042}"/>
              </a:ext>
            </a:extLst>
          </p:cNvPr>
          <p:cNvSpPr txBox="1">
            <a:spLocks/>
          </p:cNvSpPr>
          <p:nvPr/>
        </p:nvSpPr>
        <p:spPr>
          <a:xfrm>
            <a:off x="767408" y="476672"/>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cs-CZ" sz="3000" dirty="0"/>
              <a:t>Současná oficiální politika absolutní ochrany vlků nemá podporu ani u značné části vědecké a odborné veřejnosti</a:t>
            </a:r>
          </a:p>
        </p:txBody>
      </p:sp>
      <p:sp>
        <p:nvSpPr>
          <p:cNvPr id="12" name="TextovéPole 11"/>
          <p:cNvSpPr txBox="1"/>
          <p:nvPr/>
        </p:nvSpPr>
        <p:spPr>
          <a:xfrm>
            <a:off x="6816080" y="6453337"/>
            <a:ext cx="1681871" cy="461665"/>
          </a:xfrm>
          <a:prstGeom prst="rect">
            <a:avLst/>
          </a:prstGeom>
          <a:noFill/>
        </p:spPr>
        <p:txBody>
          <a:bodyPr wrap="square" rtlCol="0">
            <a:spAutoFit/>
          </a:bodyPr>
          <a:lstStyle/>
          <a:p>
            <a:r>
              <a:rPr lang="cs-CZ" sz="600" dirty="0" smtClean="0">
                <a:hlinkClick r:id="rId3"/>
              </a:rPr>
              <a:t>https://www.wir-lieben-schafe.com/mahnfeuer</a:t>
            </a:r>
            <a:endParaRPr lang="cs-CZ" sz="600" dirty="0" smtClean="0"/>
          </a:p>
          <a:p>
            <a:endParaRPr lang="cs-CZ" dirty="0"/>
          </a:p>
        </p:txBody>
      </p:sp>
      <p:sp>
        <p:nvSpPr>
          <p:cNvPr id="13" name="TextovéPole 12"/>
          <p:cNvSpPr txBox="1"/>
          <p:nvPr/>
        </p:nvSpPr>
        <p:spPr>
          <a:xfrm>
            <a:off x="2207568" y="6453336"/>
            <a:ext cx="3869970" cy="184666"/>
          </a:xfrm>
          <a:prstGeom prst="rect">
            <a:avLst/>
          </a:prstGeom>
          <a:noFill/>
        </p:spPr>
        <p:txBody>
          <a:bodyPr wrap="none" rtlCol="0">
            <a:spAutoFit/>
          </a:bodyPr>
          <a:lstStyle/>
          <a:p>
            <a:r>
              <a:rPr lang="cs-CZ" sz="600" dirty="0" smtClean="0">
                <a:hlinkClick r:id="rId4"/>
              </a:rPr>
              <a:t>https://www.liberation.fr/terre/2014/10/12/plaidoyer-pour-des-ecosystemes-non-desertes-par-les-bergers_1120258</a:t>
            </a:r>
            <a:endParaRPr lang="cs-CZ" sz="600" dirty="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sah 2">
            <a:extLst>
              <a:ext uri="{FF2B5EF4-FFF2-40B4-BE49-F238E27FC236}">
                <a16:creationId xmlns:a16="http://schemas.microsoft.com/office/drawing/2014/main" xmlns="" id="{A199D7ED-EAC8-4C9E-89ED-331E52DB4A66}"/>
              </a:ext>
            </a:extLst>
          </p:cNvPr>
          <p:cNvSpPr>
            <a:spLocks noGrp="1"/>
          </p:cNvSpPr>
          <p:nvPr>
            <p:ph idx="1"/>
          </p:nvPr>
        </p:nvSpPr>
        <p:spPr>
          <a:xfrm>
            <a:off x="767408" y="476672"/>
            <a:ext cx="10515600" cy="4351338"/>
          </a:xfrm>
        </p:spPr>
        <p:txBody>
          <a:bodyPr>
            <a:normAutofit/>
          </a:bodyPr>
          <a:lstStyle/>
          <a:p>
            <a:r>
              <a:rPr lang="cs-CZ" sz="3000" dirty="0"/>
              <a:t>I u nás v poslední době vychází odborné publikace zabývající se   problémy spojené s návratem vlka</a:t>
            </a:r>
          </a:p>
        </p:txBody>
      </p:sp>
      <p:sp>
        <p:nvSpPr>
          <p:cNvPr id="4" name="Zástupný symbol pro číslo snímku 3">
            <a:extLst>
              <a:ext uri="{FF2B5EF4-FFF2-40B4-BE49-F238E27FC236}">
                <a16:creationId xmlns:a16="http://schemas.microsoft.com/office/drawing/2014/main" xmlns="" id="{BB5CEBFB-C7EA-4308-9072-9C9DEA118198}"/>
              </a:ext>
            </a:extLst>
          </p:cNvPr>
          <p:cNvSpPr>
            <a:spLocks noGrp="1"/>
          </p:cNvSpPr>
          <p:nvPr>
            <p:ph type="sldNum" sz="quarter" idx="12"/>
          </p:nvPr>
        </p:nvSpPr>
        <p:spPr/>
        <p:txBody>
          <a:bodyPr/>
          <a:lstStyle/>
          <a:p>
            <a:fld id="{4FAB73BC-B049-4115-A692-8D63A059BFB8}" type="slidenum">
              <a:rPr lang="en-US" smtClean="0"/>
              <a:pPr/>
              <a:t>42</a:t>
            </a:fld>
            <a:endParaRPr lang="en-US" dirty="0"/>
          </a:p>
        </p:txBody>
      </p:sp>
      <p:grpSp>
        <p:nvGrpSpPr>
          <p:cNvPr id="5" name="Skupina 4">
            <a:extLst>
              <a:ext uri="{FF2B5EF4-FFF2-40B4-BE49-F238E27FC236}">
                <a16:creationId xmlns:a16="http://schemas.microsoft.com/office/drawing/2014/main" xmlns="" id="{6D96A47B-8FF3-479F-95F8-5870EF0EC406}"/>
              </a:ext>
            </a:extLst>
          </p:cNvPr>
          <p:cNvGrpSpPr/>
          <p:nvPr/>
        </p:nvGrpSpPr>
        <p:grpSpPr>
          <a:xfrm>
            <a:off x="0" y="6119336"/>
            <a:ext cx="3922380" cy="738664"/>
            <a:chOff x="0" y="6174226"/>
            <a:chExt cx="3922380" cy="738664"/>
          </a:xfrm>
        </p:grpSpPr>
        <p:pic>
          <p:nvPicPr>
            <p:cNvPr id="6" name="Obrázek 5">
              <a:extLst>
                <a:ext uri="{FF2B5EF4-FFF2-40B4-BE49-F238E27FC236}">
                  <a16:creationId xmlns:a16="http://schemas.microsoft.com/office/drawing/2014/main" xmlns="" id="{E58A6067-B362-440C-AF04-ACBC3B93D4A8}"/>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971600" y="6445494"/>
              <a:ext cx="1224136" cy="412288"/>
            </a:xfrm>
            <a:prstGeom prst="rect">
              <a:avLst/>
            </a:prstGeom>
          </p:spPr>
        </p:pic>
        <p:sp>
          <p:nvSpPr>
            <p:cNvPr id="7" name="TextovéPole 6">
              <a:extLst>
                <a:ext uri="{FF2B5EF4-FFF2-40B4-BE49-F238E27FC236}">
                  <a16:creationId xmlns:a16="http://schemas.microsoft.com/office/drawing/2014/main" xmlns="" id="{92603B74-FFE3-461A-BB5C-EAD9C76EBFC9}"/>
                </a:ext>
              </a:extLst>
            </p:cNvPr>
            <p:cNvSpPr txBox="1"/>
            <p:nvPr/>
          </p:nvSpPr>
          <p:spPr>
            <a:xfrm>
              <a:off x="0" y="6174226"/>
              <a:ext cx="3922380" cy="738664"/>
            </a:xfrm>
            <a:prstGeom prst="rect">
              <a:avLst/>
            </a:prstGeom>
            <a:noFill/>
          </p:spPr>
          <p:txBody>
            <a:bodyPr wrap="square" rtlCol="0">
              <a:spAutoFit/>
            </a:bodyPr>
            <a:lstStyle/>
            <a:p>
              <a:r>
                <a:rPr lang="cs-CZ" sz="1400" i="1" dirty="0"/>
                <a:t>Svaz chovatelů ovcí a koz </a:t>
              </a:r>
              <a:r>
                <a:rPr lang="cs-CZ" sz="1400" i="1" dirty="0" err="1"/>
                <a:t>z.s</a:t>
              </a:r>
              <a:r>
                <a:rPr lang="cs-CZ" sz="1400" i="1" dirty="0"/>
                <a:t>.</a:t>
              </a:r>
            </a:p>
            <a:p>
              <a:r>
                <a:rPr lang="cs-CZ" sz="1400" i="1" dirty="0"/>
                <a:t>Kouty</a:t>
              </a:r>
            </a:p>
            <a:p>
              <a:r>
                <a:rPr lang="cs-CZ" sz="1400" i="1" dirty="0"/>
                <a:t>06. 04. 2019</a:t>
              </a:r>
            </a:p>
          </p:txBody>
        </p:sp>
      </p:grpSp>
      <p:pic>
        <p:nvPicPr>
          <p:cNvPr id="9" name="Obrázek 8" descr="Obsah obrázku text, bílá tabule&#10;&#10;Popis byl vytvořen automaticky">
            <a:extLst>
              <a:ext uri="{FF2B5EF4-FFF2-40B4-BE49-F238E27FC236}">
                <a16:creationId xmlns:a16="http://schemas.microsoft.com/office/drawing/2014/main" xmlns="" id="{432B2018-EDD5-4541-ADE8-D874E5AC6DDA}"/>
              </a:ext>
            </a:extLst>
          </p:cNvPr>
          <p:cNvPicPr>
            <a:picLocks noChangeAspect="1"/>
          </p:cNvPicPr>
          <p:nvPr/>
        </p:nvPicPr>
        <p:blipFill rotWithShape="1">
          <a:blip r:embed="rId3" cstate="print">
            <a:extLst>
              <a:ext uri="{28A0092B-C50C-407E-A947-70E740481C1C}">
                <a14:useLocalDpi xmlns:a14="http://schemas.microsoft.com/office/drawing/2010/main" xmlns="" val="0"/>
              </a:ext>
            </a:extLst>
          </a:blip>
          <a:srcRect l="2007" r="4104" b="1474"/>
          <a:stretch/>
        </p:blipFill>
        <p:spPr>
          <a:xfrm>
            <a:off x="4151784" y="1359578"/>
            <a:ext cx="3922380" cy="5467912"/>
          </a:xfrm>
          <a:prstGeom prst="rect">
            <a:avLst/>
          </a:prstGeom>
        </p:spPr>
      </p:pic>
    </p:spTree>
    <p:extLst>
      <p:ext uri="{BB962C8B-B14F-4D97-AF65-F5344CB8AC3E}">
        <p14:creationId xmlns:p14="http://schemas.microsoft.com/office/powerpoint/2010/main" xmlns="" val="360484045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xmlns="" id="{40AA6E28-1330-453D-AB8A-AE5E69C7C049}"/>
              </a:ext>
            </a:extLst>
          </p:cNvPr>
          <p:cNvSpPr>
            <a:spLocks noGrp="1"/>
          </p:cNvSpPr>
          <p:nvPr>
            <p:ph type="title"/>
          </p:nvPr>
        </p:nvSpPr>
        <p:spPr/>
        <p:txBody>
          <a:bodyPr/>
          <a:lstStyle/>
          <a:p>
            <a:pPr algn="ctr"/>
            <a:r>
              <a:rPr lang="cs-CZ" b="1" dirty="0"/>
              <a:t>Psychologické dopady na chovatele</a:t>
            </a:r>
          </a:p>
        </p:txBody>
      </p:sp>
      <p:sp>
        <p:nvSpPr>
          <p:cNvPr id="3" name="Zástupný symbol pro obsah 2">
            <a:extLst>
              <a:ext uri="{FF2B5EF4-FFF2-40B4-BE49-F238E27FC236}">
                <a16:creationId xmlns:a16="http://schemas.microsoft.com/office/drawing/2014/main" xmlns="" id="{ABBD26E4-3137-4320-9C13-0FB0770C372D}"/>
              </a:ext>
            </a:extLst>
          </p:cNvPr>
          <p:cNvSpPr>
            <a:spLocks noGrp="1"/>
          </p:cNvSpPr>
          <p:nvPr>
            <p:ph idx="1"/>
          </p:nvPr>
        </p:nvSpPr>
        <p:spPr>
          <a:xfrm>
            <a:off x="838200" y="1690688"/>
            <a:ext cx="10515600" cy="4486275"/>
          </a:xfrm>
        </p:spPr>
        <p:txBody>
          <a:bodyPr>
            <a:normAutofit/>
          </a:bodyPr>
          <a:lstStyle/>
          <a:p>
            <a:r>
              <a:rPr lang="cs-CZ" sz="2600" dirty="0"/>
              <a:t>Nedoceněné jsou psychologické aspekty soužití chovatelů s vlky</a:t>
            </a:r>
          </a:p>
          <a:p>
            <a:r>
              <a:rPr lang="cs-CZ" sz="2600" dirty="0"/>
              <a:t>Ve Francii psychologové přirovnávají prožitky farmářů, kteří jsou konfrontování s útoky vlků, k pocitům lidí, kteří prožívali válečný stav</a:t>
            </a:r>
          </a:p>
          <a:p>
            <a:r>
              <a:rPr lang="cs-CZ" sz="2600" dirty="0"/>
              <a:t>Není výjimkou, že farmáři raději ukončí činnost</a:t>
            </a:r>
          </a:p>
          <a:p>
            <a:r>
              <a:rPr lang="cs-CZ" sz="2600" dirty="0"/>
              <a:t>Současný trend „vlčí politiky“ může vést až k ukončení pastevectví v dotčených oblastech, což povede k dalšímu znehodnocení </a:t>
            </a:r>
            <a:br>
              <a:rPr lang="cs-CZ" sz="2600" dirty="0"/>
            </a:br>
            <a:r>
              <a:rPr lang="cs-CZ" sz="2600" dirty="0"/>
              <a:t>travních porostů, k fatální změně biotopu a</a:t>
            </a:r>
            <a:br>
              <a:rPr lang="cs-CZ" sz="2600" dirty="0"/>
            </a:br>
            <a:r>
              <a:rPr lang="cs-CZ" sz="2600" dirty="0"/>
              <a:t>k dalším negativním aspektům</a:t>
            </a:r>
          </a:p>
          <a:p>
            <a:r>
              <a:rPr lang="cs-CZ" sz="2600" dirty="0"/>
              <a:t>Sám mám osobní zkušenost s neustálým stresem</a:t>
            </a:r>
            <a:br>
              <a:rPr lang="cs-CZ" sz="2600" dirty="0"/>
            </a:br>
            <a:r>
              <a:rPr lang="cs-CZ" sz="2600" dirty="0"/>
              <a:t>spojeným s vlky</a:t>
            </a:r>
          </a:p>
        </p:txBody>
      </p:sp>
      <p:sp>
        <p:nvSpPr>
          <p:cNvPr id="7" name="Zástupný symbol pro číslo snímku 6">
            <a:extLst>
              <a:ext uri="{FF2B5EF4-FFF2-40B4-BE49-F238E27FC236}">
                <a16:creationId xmlns:a16="http://schemas.microsoft.com/office/drawing/2014/main" xmlns="" id="{36673D39-774F-43C8-9578-649DCFC77621}"/>
              </a:ext>
            </a:extLst>
          </p:cNvPr>
          <p:cNvSpPr>
            <a:spLocks noGrp="1"/>
          </p:cNvSpPr>
          <p:nvPr>
            <p:ph type="sldNum" sz="quarter" idx="12"/>
          </p:nvPr>
        </p:nvSpPr>
        <p:spPr/>
        <p:txBody>
          <a:bodyPr/>
          <a:lstStyle/>
          <a:p>
            <a:fld id="{4FAB73BC-B049-4115-A692-8D63A059BFB8}" type="slidenum">
              <a:rPr lang="en-US" smtClean="0"/>
              <a:pPr/>
              <a:t>43</a:t>
            </a:fld>
            <a:endParaRPr lang="en-US" dirty="0"/>
          </a:p>
        </p:txBody>
      </p:sp>
      <p:grpSp>
        <p:nvGrpSpPr>
          <p:cNvPr id="11" name="Skupina 10">
            <a:extLst>
              <a:ext uri="{FF2B5EF4-FFF2-40B4-BE49-F238E27FC236}">
                <a16:creationId xmlns:a16="http://schemas.microsoft.com/office/drawing/2014/main" xmlns="" id="{878F25F0-AC45-4CBF-B775-8988A1D9FEC6}"/>
              </a:ext>
            </a:extLst>
          </p:cNvPr>
          <p:cNvGrpSpPr/>
          <p:nvPr/>
        </p:nvGrpSpPr>
        <p:grpSpPr>
          <a:xfrm>
            <a:off x="0" y="6119336"/>
            <a:ext cx="3922380" cy="738664"/>
            <a:chOff x="0" y="6174226"/>
            <a:chExt cx="3922380" cy="738664"/>
          </a:xfrm>
        </p:grpSpPr>
        <p:pic>
          <p:nvPicPr>
            <p:cNvPr id="12" name="Obrázek 11">
              <a:extLst>
                <a:ext uri="{FF2B5EF4-FFF2-40B4-BE49-F238E27FC236}">
                  <a16:creationId xmlns:a16="http://schemas.microsoft.com/office/drawing/2014/main" xmlns="" id="{2E12A27D-9BDA-4D8A-A7B5-4C72B7A60C38}"/>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971600" y="6445494"/>
              <a:ext cx="1224136" cy="412288"/>
            </a:xfrm>
            <a:prstGeom prst="rect">
              <a:avLst/>
            </a:prstGeom>
          </p:spPr>
        </p:pic>
        <p:sp>
          <p:nvSpPr>
            <p:cNvPr id="13" name="TextovéPole 12">
              <a:extLst>
                <a:ext uri="{FF2B5EF4-FFF2-40B4-BE49-F238E27FC236}">
                  <a16:creationId xmlns:a16="http://schemas.microsoft.com/office/drawing/2014/main" xmlns="" id="{8B18429B-F3F2-40C3-BE40-92EB163D1DE8}"/>
                </a:ext>
              </a:extLst>
            </p:cNvPr>
            <p:cNvSpPr txBox="1"/>
            <p:nvPr/>
          </p:nvSpPr>
          <p:spPr>
            <a:xfrm>
              <a:off x="0" y="6174226"/>
              <a:ext cx="3922380" cy="738664"/>
            </a:xfrm>
            <a:prstGeom prst="rect">
              <a:avLst/>
            </a:prstGeom>
            <a:noFill/>
          </p:spPr>
          <p:txBody>
            <a:bodyPr wrap="square" rtlCol="0">
              <a:spAutoFit/>
            </a:bodyPr>
            <a:lstStyle/>
            <a:p>
              <a:r>
                <a:rPr lang="cs-CZ" sz="1400" i="1" dirty="0"/>
                <a:t>Svaz chovatelů ovcí a koz </a:t>
              </a:r>
              <a:r>
                <a:rPr lang="cs-CZ" sz="1400" i="1" dirty="0" err="1"/>
                <a:t>z.s</a:t>
              </a:r>
              <a:r>
                <a:rPr lang="cs-CZ" sz="1400" i="1" dirty="0"/>
                <a:t>.</a:t>
              </a:r>
            </a:p>
            <a:p>
              <a:r>
                <a:rPr lang="cs-CZ" sz="1400" i="1" dirty="0"/>
                <a:t>Kouty</a:t>
              </a:r>
            </a:p>
            <a:p>
              <a:r>
                <a:rPr lang="cs-CZ" sz="1400" i="1" dirty="0"/>
                <a:t>06. 04. 2019</a:t>
              </a:r>
            </a:p>
          </p:txBody>
        </p:sp>
      </p:grpSp>
      <p:pic>
        <p:nvPicPr>
          <p:cNvPr id="5" name="Obrázek 4" descr="Obsah obrázku obloha&#10;&#10;Popis byl vytvořen automaticky">
            <a:extLst>
              <a:ext uri="{FF2B5EF4-FFF2-40B4-BE49-F238E27FC236}">
                <a16:creationId xmlns:a16="http://schemas.microsoft.com/office/drawing/2014/main" xmlns="" id="{1131826A-5C9B-4EC6-9CB1-4BA3960BBECF}"/>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8926438" y="4173763"/>
            <a:ext cx="3249092" cy="2529101"/>
          </a:xfrm>
          <a:prstGeom prst="rect">
            <a:avLst/>
          </a:prstGeom>
        </p:spPr>
      </p:pic>
      <p:sp>
        <p:nvSpPr>
          <p:cNvPr id="14" name="TextovéPole 13">
            <a:extLst>
              <a:ext uri="{FF2B5EF4-FFF2-40B4-BE49-F238E27FC236}">
                <a16:creationId xmlns:a16="http://schemas.microsoft.com/office/drawing/2014/main" xmlns="" id="{B5A2DDA0-497C-4C54-BB47-B6D3B95E8208}"/>
              </a:ext>
            </a:extLst>
          </p:cNvPr>
          <p:cNvSpPr txBox="1"/>
          <p:nvPr/>
        </p:nvSpPr>
        <p:spPr>
          <a:xfrm>
            <a:off x="8775512" y="6657945"/>
            <a:ext cx="3235105" cy="200055"/>
          </a:xfrm>
          <a:prstGeom prst="rect">
            <a:avLst/>
          </a:prstGeom>
          <a:noFill/>
        </p:spPr>
        <p:txBody>
          <a:bodyPr wrap="square" rtlCol="0">
            <a:spAutoFit/>
          </a:bodyPr>
          <a:lstStyle/>
          <a:p>
            <a:r>
              <a:rPr lang="cs-CZ" sz="700" dirty="0"/>
              <a:t>   Zdroj obrázku: </a:t>
            </a:r>
            <a:r>
              <a:rPr lang="cs-CZ" sz="700" i="1" dirty="0"/>
              <a:t>https://www.powerpoetry.org/poems/sheep-wolves-clothing</a:t>
            </a:r>
          </a:p>
        </p:txBody>
      </p:sp>
      <p:sp>
        <p:nvSpPr>
          <p:cNvPr id="10" name="TextovéPole 9"/>
          <p:cNvSpPr txBox="1"/>
          <p:nvPr/>
        </p:nvSpPr>
        <p:spPr>
          <a:xfrm>
            <a:off x="3215680" y="6237312"/>
            <a:ext cx="4180953" cy="307777"/>
          </a:xfrm>
          <a:prstGeom prst="rect">
            <a:avLst/>
          </a:prstGeom>
          <a:noFill/>
        </p:spPr>
        <p:txBody>
          <a:bodyPr wrap="none" rtlCol="0">
            <a:spAutoFit/>
          </a:bodyPr>
          <a:lstStyle/>
          <a:p>
            <a:r>
              <a:rPr lang="cs-CZ" sz="600" dirty="0" smtClean="0">
                <a:hlinkClick r:id="rId4"/>
              </a:rPr>
              <a:t>https://</a:t>
            </a:r>
            <a:r>
              <a:rPr lang="cs-CZ" sz="600" dirty="0" smtClean="0">
                <a:hlinkClick r:id="rId4"/>
              </a:rPr>
              <a:t>www.capital.fr/economie-politique/danse-avec-les-loups-une-saison-avec-un-berger-dans-les-alpes-francaises-1315704</a:t>
            </a:r>
            <a:endParaRPr lang="cs-CZ" sz="600" dirty="0" smtClean="0"/>
          </a:p>
          <a:p>
            <a:r>
              <a:rPr lang="cs-CZ" sz="800" dirty="0" smtClean="0">
                <a:hlinkClick r:id="rId5"/>
              </a:rPr>
              <a:t>http://leloupdanslehautdiois.blogspot.com/2018/</a:t>
            </a:r>
            <a:endParaRPr lang="cs-CZ" sz="600" dirty="0"/>
          </a:p>
        </p:txBody>
      </p:sp>
    </p:spTree>
    <p:extLst>
      <p:ext uri="{BB962C8B-B14F-4D97-AF65-F5344CB8AC3E}">
        <p14:creationId xmlns:p14="http://schemas.microsoft.com/office/powerpoint/2010/main" xmlns="" val="406390045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Zástupný symbol pro obsah 4" descr="foto kráva něm.png"/>
          <p:cNvPicPr>
            <a:picLocks noGrp="1" noChangeAspect="1"/>
          </p:cNvPicPr>
          <p:nvPr>
            <p:ph idx="1"/>
          </p:nvPr>
        </p:nvPicPr>
        <p:blipFill>
          <a:blip r:embed="rId2" cstate="print"/>
          <a:stretch>
            <a:fillRect/>
          </a:stretch>
        </p:blipFill>
        <p:spPr>
          <a:xfrm>
            <a:off x="5011671" y="2234169"/>
            <a:ext cx="1995810" cy="2851015"/>
          </a:xfrm>
        </p:spPr>
      </p:pic>
      <p:sp>
        <p:nvSpPr>
          <p:cNvPr id="4" name="Zástupný symbol pro číslo snímku 3"/>
          <p:cNvSpPr>
            <a:spLocks noGrp="1"/>
          </p:cNvSpPr>
          <p:nvPr>
            <p:ph type="sldNum" sz="quarter" idx="12"/>
          </p:nvPr>
        </p:nvSpPr>
        <p:spPr/>
        <p:txBody>
          <a:bodyPr/>
          <a:lstStyle/>
          <a:p>
            <a:fld id="{20264769-77EF-4CD0-90DE-F7D7F2D423C4}" type="slidenum">
              <a:rPr lang="cs-CZ" smtClean="0"/>
              <a:pPr/>
              <a:t>44</a:t>
            </a:fld>
            <a:endParaRPr lang="cs-CZ"/>
          </a:p>
        </p:txBody>
      </p:sp>
      <p:pic>
        <p:nvPicPr>
          <p:cNvPr id="6" name="Obrázek 5" descr="foto němec.png"/>
          <p:cNvPicPr>
            <a:picLocks noChangeAspect="1"/>
          </p:cNvPicPr>
          <p:nvPr/>
        </p:nvPicPr>
        <p:blipFill>
          <a:blip r:embed="rId3" cstate="print"/>
          <a:stretch>
            <a:fillRect/>
          </a:stretch>
        </p:blipFill>
        <p:spPr>
          <a:xfrm>
            <a:off x="7057650" y="1772816"/>
            <a:ext cx="5094896" cy="3744416"/>
          </a:xfrm>
          <a:prstGeom prst="rect">
            <a:avLst/>
          </a:prstGeom>
        </p:spPr>
      </p:pic>
      <p:sp>
        <p:nvSpPr>
          <p:cNvPr id="7" name="TextovéPole 6"/>
          <p:cNvSpPr txBox="1"/>
          <p:nvPr/>
        </p:nvSpPr>
        <p:spPr>
          <a:xfrm>
            <a:off x="165711" y="703355"/>
            <a:ext cx="11860577" cy="523220"/>
          </a:xfrm>
          <a:prstGeom prst="rect">
            <a:avLst/>
          </a:prstGeom>
          <a:noFill/>
        </p:spPr>
        <p:txBody>
          <a:bodyPr wrap="square" rtlCol="0">
            <a:spAutoFit/>
          </a:bodyPr>
          <a:lstStyle/>
          <a:p>
            <a:pPr marL="285750" indent="-285750">
              <a:buFont typeface="Arial" panose="020B0604020202020204" pitchFamily="34" charset="0"/>
              <a:buChar char="•"/>
            </a:pPr>
            <a:r>
              <a:rPr lang="cs-CZ" sz="2800" dirty="0"/>
              <a:t>Když chovatel vidí takto trpící zvířata, tak je to obrovský nápor na jeho psychiku</a:t>
            </a:r>
          </a:p>
        </p:txBody>
      </p:sp>
      <p:pic>
        <p:nvPicPr>
          <p:cNvPr id="8" name="Obrázek 7" descr="vlci_ovce_a_jehne (1).jpg">
            <a:extLst>
              <a:ext uri="{FF2B5EF4-FFF2-40B4-BE49-F238E27FC236}">
                <a16:creationId xmlns:a16="http://schemas.microsoft.com/office/drawing/2014/main" xmlns="" id="{E6444E7B-091B-4773-A690-FA59BFA26837}"/>
              </a:ext>
            </a:extLst>
          </p:cNvPr>
          <p:cNvPicPr/>
          <p:nvPr/>
        </p:nvPicPr>
        <p:blipFill>
          <a:blip r:embed="rId4" cstate="print"/>
          <a:stretch>
            <a:fillRect/>
          </a:stretch>
        </p:blipFill>
        <p:spPr>
          <a:xfrm>
            <a:off x="35336" y="1772816"/>
            <a:ext cx="4922049" cy="3744416"/>
          </a:xfrm>
          <a:prstGeom prst="rect">
            <a:avLst/>
          </a:prstGeom>
        </p:spPr>
      </p:pic>
      <p:grpSp>
        <p:nvGrpSpPr>
          <p:cNvPr id="9" name="Skupina 8">
            <a:extLst>
              <a:ext uri="{FF2B5EF4-FFF2-40B4-BE49-F238E27FC236}">
                <a16:creationId xmlns:a16="http://schemas.microsoft.com/office/drawing/2014/main" xmlns="" id="{7F734637-28AD-4979-A2BD-658CCF434137}"/>
              </a:ext>
            </a:extLst>
          </p:cNvPr>
          <p:cNvGrpSpPr/>
          <p:nvPr/>
        </p:nvGrpSpPr>
        <p:grpSpPr>
          <a:xfrm>
            <a:off x="0" y="6119336"/>
            <a:ext cx="3922380" cy="738664"/>
            <a:chOff x="0" y="6174226"/>
            <a:chExt cx="3922380" cy="738664"/>
          </a:xfrm>
        </p:grpSpPr>
        <p:pic>
          <p:nvPicPr>
            <p:cNvPr id="10" name="Obrázek 9">
              <a:extLst>
                <a:ext uri="{FF2B5EF4-FFF2-40B4-BE49-F238E27FC236}">
                  <a16:creationId xmlns:a16="http://schemas.microsoft.com/office/drawing/2014/main" xmlns="" id="{23E34A95-71D6-46D2-B029-96E54AC8467A}"/>
                </a:ext>
              </a:extLst>
            </p:cNvPr>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971600" y="6445494"/>
              <a:ext cx="1224136" cy="412288"/>
            </a:xfrm>
            <a:prstGeom prst="rect">
              <a:avLst/>
            </a:prstGeom>
          </p:spPr>
        </p:pic>
        <p:sp>
          <p:nvSpPr>
            <p:cNvPr id="11" name="TextovéPole 10">
              <a:extLst>
                <a:ext uri="{FF2B5EF4-FFF2-40B4-BE49-F238E27FC236}">
                  <a16:creationId xmlns:a16="http://schemas.microsoft.com/office/drawing/2014/main" xmlns="" id="{342E2854-B985-4729-BEF9-0AD5A5BB92A6}"/>
                </a:ext>
              </a:extLst>
            </p:cNvPr>
            <p:cNvSpPr txBox="1"/>
            <p:nvPr/>
          </p:nvSpPr>
          <p:spPr>
            <a:xfrm>
              <a:off x="0" y="6174226"/>
              <a:ext cx="3922380" cy="738664"/>
            </a:xfrm>
            <a:prstGeom prst="rect">
              <a:avLst/>
            </a:prstGeom>
            <a:noFill/>
          </p:spPr>
          <p:txBody>
            <a:bodyPr wrap="square" rtlCol="0">
              <a:spAutoFit/>
            </a:bodyPr>
            <a:lstStyle/>
            <a:p>
              <a:r>
                <a:rPr lang="cs-CZ" sz="1400" i="1" dirty="0"/>
                <a:t>Svaz chovatelů ovcí a koz </a:t>
              </a:r>
              <a:r>
                <a:rPr lang="cs-CZ" sz="1400" i="1" dirty="0" err="1"/>
                <a:t>z.s</a:t>
              </a:r>
              <a:r>
                <a:rPr lang="cs-CZ" sz="1400" i="1" dirty="0"/>
                <a:t>.</a:t>
              </a:r>
            </a:p>
            <a:p>
              <a:r>
                <a:rPr lang="cs-CZ" sz="1400" i="1" dirty="0"/>
                <a:t>Kouty</a:t>
              </a:r>
            </a:p>
            <a:p>
              <a:r>
                <a:rPr lang="cs-CZ" sz="1400" i="1" dirty="0"/>
                <a:t>06. 04. 2019</a:t>
              </a:r>
            </a:p>
          </p:txBody>
        </p:sp>
      </p:grpSp>
      <p:sp>
        <p:nvSpPr>
          <p:cNvPr id="12" name="TextovéPole 11"/>
          <p:cNvSpPr txBox="1"/>
          <p:nvPr/>
        </p:nvSpPr>
        <p:spPr>
          <a:xfrm>
            <a:off x="5087888" y="6309320"/>
            <a:ext cx="1380506" cy="184666"/>
          </a:xfrm>
          <a:prstGeom prst="rect">
            <a:avLst/>
          </a:prstGeom>
          <a:noFill/>
        </p:spPr>
        <p:txBody>
          <a:bodyPr wrap="none" rtlCol="0">
            <a:spAutoFit/>
          </a:bodyPr>
          <a:lstStyle/>
          <a:p>
            <a:r>
              <a:rPr lang="cs-CZ" sz="600" dirty="0" smtClean="0">
                <a:hlinkClick r:id="rId6"/>
              </a:rPr>
              <a:t>http://www.</a:t>
            </a:r>
            <a:r>
              <a:rPr lang="cs-CZ" sz="600" dirty="0" err="1" smtClean="0">
                <a:hlinkClick r:id="rId6"/>
              </a:rPr>
              <a:t>leseleveursfaceauloup.fr</a:t>
            </a:r>
            <a:r>
              <a:rPr lang="cs-CZ" sz="600" dirty="0" smtClean="0">
                <a:hlinkClick r:id="rId6"/>
              </a:rPr>
              <a:t>/</a:t>
            </a:r>
            <a:endParaRPr lang="cs-CZ" sz="600" dirty="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808" y="161474"/>
            <a:ext cx="11306472" cy="1325563"/>
          </a:xfrm>
        </p:spPr>
        <p:txBody>
          <a:bodyPr>
            <a:normAutofit/>
          </a:bodyPr>
          <a:lstStyle/>
          <a:p>
            <a:pPr marL="342900" indent="-342900">
              <a:buFont typeface="Arial" panose="020B0604020202020204" pitchFamily="34" charset="0"/>
              <a:buChar char="•"/>
            </a:pPr>
            <a:r>
              <a:rPr lang="cs-CZ" sz="2400" dirty="0">
                <a:latin typeface="+mn-lt"/>
              </a:rPr>
              <a:t>Někteří</a:t>
            </a:r>
            <a:r>
              <a:rPr lang="cs-CZ" sz="2500" dirty="0">
                <a:latin typeface="+mn-lt"/>
              </a:rPr>
              <a:t> odborníci na vlky doporučují na ochranu stáda pořízení osla nebo lamy</a:t>
            </a:r>
            <a:br>
              <a:rPr lang="cs-CZ" sz="2500" dirty="0">
                <a:latin typeface="+mn-lt"/>
              </a:rPr>
            </a:br>
            <a:endParaRPr lang="cs-CZ" sz="2500" dirty="0">
              <a:latin typeface="+mn-lt"/>
            </a:endParaRPr>
          </a:p>
        </p:txBody>
      </p:sp>
      <p:pic>
        <p:nvPicPr>
          <p:cNvPr id="5" name="Zástupný symbol pro obsah 4" descr="osel něm.png"/>
          <p:cNvPicPr>
            <a:picLocks noGrp="1" noChangeAspect="1"/>
          </p:cNvPicPr>
          <p:nvPr>
            <p:ph idx="1"/>
          </p:nvPr>
        </p:nvPicPr>
        <p:blipFill>
          <a:blip r:embed="rId2" cstate="print"/>
          <a:stretch>
            <a:fillRect/>
          </a:stretch>
        </p:blipFill>
        <p:spPr>
          <a:xfrm>
            <a:off x="46720" y="1052736"/>
            <a:ext cx="5395145" cy="5769808"/>
          </a:xfrm>
        </p:spPr>
      </p:pic>
      <p:sp>
        <p:nvSpPr>
          <p:cNvPr id="4" name="Zástupný symbol pro číslo snímku 3"/>
          <p:cNvSpPr>
            <a:spLocks noGrp="1"/>
          </p:cNvSpPr>
          <p:nvPr>
            <p:ph type="sldNum" sz="quarter" idx="12"/>
          </p:nvPr>
        </p:nvSpPr>
        <p:spPr/>
        <p:txBody>
          <a:bodyPr/>
          <a:lstStyle/>
          <a:p>
            <a:fld id="{20264769-77EF-4CD0-90DE-F7D7F2D423C4}" type="slidenum">
              <a:rPr lang="cs-CZ" smtClean="0"/>
              <a:pPr/>
              <a:t>45</a:t>
            </a:fld>
            <a:endParaRPr lang="cs-CZ"/>
          </a:p>
        </p:txBody>
      </p:sp>
      <p:pic>
        <p:nvPicPr>
          <p:cNvPr id="6" name="Obrázek 5" descr="lama.png"/>
          <p:cNvPicPr>
            <a:picLocks noChangeAspect="1"/>
          </p:cNvPicPr>
          <p:nvPr/>
        </p:nvPicPr>
        <p:blipFill>
          <a:blip r:embed="rId3" cstate="print"/>
          <a:stretch>
            <a:fillRect/>
          </a:stretch>
        </p:blipFill>
        <p:spPr>
          <a:xfrm>
            <a:off x="5735960" y="1052736"/>
            <a:ext cx="6336704" cy="4768076"/>
          </a:xfrm>
          <a:prstGeom prst="rect">
            <a:avLst/>
          </a:prstGeom>
        </p:spPr>
      </p:pic>
      <p:sp>
        <p:nvSpPr>
          <p:cNvPr id="8" name="TextovéPole 7"/>
          <p:cNvSpPr txBox="1"/>
          <p:nvPr/>
        </p:nvSpPr>
        <p:spPr>
          <a:xfrm>
            <a:off x="5663952" y="5987018"/>
            <a:ext cx="6120680" cy="369332"/>
          </a:xfrm>
          <a:prstGeom prst="rect">
            <a:avLst/>
          </a:prstGeom>
          <a:noFill/>
        </p:spPr>
        <p:txBody>
          <a:bodyPr wrap="square" rtlCol="0">
            <a:spAutoFit/>
          </a:bodyPr>
          <a:lstStyle/>
          <a:p>
            <a:r>
              <a:rPr lang="cs-CZ" dirty="0"/>
              <a:t>2. 11. 2018, 20 metrů od obydlí v </a:t>
            </a:r>
            <a:r>
              <a:rPr lang="cs-CZ" dirty="0" err="1"/>
              <a:t>Provencálsku</a:t>
            </a:r>
            <a:endParaRPr lang="cs-CZ" dirty="0"/>
          </a:p>
        </p:txBody>
      </p:sp>
      <p:sp>
        <p:nvSpPr>
          <p:cNvPr id="7" name="TextovéPole 6"/>
          <p:cNvSpPr txBox="1"/>
          <p:nvPr/>
        </p:nvSpPr>
        <p:spPr>
          <a:xfrm>
            <a:off x="7896200" y="6597352"/>
            <a:ext cx="3308919" cy="184666"/>
          </a:xfrm>
          <a:prstGeom prst="rect">
            <a:avLst/>
          </a:prstGeom>
          <a:noFill/>
        </p:spPr>
        <p:txBody>
          <a:bodyPr wrap="none" rtlCol="0">
            <a:spAutoFit/>
          </a:bodyPr>
          <a:lstStyle/>
          <a:p>
            <a:r>
              <a:rPr lang="cs-CZ" sz="600" dirty="0" smtClean="0">
                <a:hlinkClick r:id="rId4"/>
              </a:rPr>
              <a:t>http://www.</a:t>
            </a:r>
            <a:r>
              <a:rPr lang="cs-CZ" sz="600" dirty="0" err="1" smtClean="0">
                <a:hlinkClick r:id="rId4"/>
              </a:rPr>
              <a:t>leseleveursfaceauloup.fr</a:t>
            </a:r>
            <a:r>
              <a:rPr lang="cs-CZ" sz="600" dirty="0" smtClean="0">
                <a:hlinkClick r:id="rId4"/>
              </a:rPr>
              <a:t>/</a:t>
            </a:r>
            <a:r>
              <a:rPr lang="cs-CZ" sz="600" dirty="0" err="1" smtClean="0">
                <a:hlinkClick r:id="rId4"/>
              </a:rPr>
              <a:t>loups</a:t>
            </a:r>
            <a:r>
              <a:rPr lang="cs-CZ" sz="600" dirty="0" smtClean="0">
                <a:hlinkClick r:id="rId4"/>
              </a:rPr>
              <a:t>-</a:t>
            </a:r>
            <a:r>
              <a:rPr lang="cs-CZ" sz="600" dirty="0" err="1" smtClean="0">
                <a:hlinkClick r:id="rId4"/>
              </a:rPr>
              <a:t>tuent</a:t>
            </a:r>
            <a:r>
              <a:rPr lang="cs-CZ" sz="600" dirty="0" smtClean="0">
                <a:hlinkClick r:id="rId4"/>
              </a:rPr>
              <a:t>-</a:t>
            </a:r>
            <a:r>
              <a:rPr lang="cs-CZ" sz="600" dirty="0" err="1" smtClean="0">
                <a:hlinkClick r:id="rId4"/>
              </a:rPr>
              <a:t>vaches</a:t>
            </a:r>
            <a:r>
              <a:rPr lang="cs-CZ" sz="600" dirty="0" smtClean="0">
                <a:hlinkClick r:id="rId4"/>
              </a:rPr>
              <a:t>-</a:t>
            </a:r>
            <a:r>
              <a:rPr lang="cs-CZ" sz="600" dirty="0" err="1" smtClean="0">
                <a:hlinkClick r:id="rId4"/>
              </a:rPr>
              <a:t>chevaux</a:t>
            </a:r>
            <a:r>
              <a:rPr lang="cs-CZ" sz="600" dirty="0" smtClean="0">
                <a:hlinkClick r:id="rId4"/>
              </a:rPr>
              <a:t>-</a:t>
            </a:r>
            <a:r>
              <a:rPr lang="cs-CZ" sz="600" dirty="0" err="1" smtClean="0">
                <a:hlinkClick r:id="rId4"/>
              </a:rPr>
              <a:t>lamas</a:t>
            </a:r>
            <a:r>
              <a:rPr lang="cs-CZ" sz="600" dirty="0" smtClean="0">
                <a:hlinkClick r:id="rId4"/>
              </a:rPr>
              <a:t>-</a:t>
            </a:r>
            <a:r>
              <a:rPr lang="cs-CZ" sz="600" dirty="0" err="1" smtClean="0">
                <a:hlinkClick r:id="rId4"/>
              </a:rPr>
              <a:t>alpes</a:t>
            </a:r>
            <a:r>
              <a:rPr lang="cs-CZ" sz="600" dirty="0" smtClean="0">
                <a:hlinkClick r:id="rId4"/>
              </a:rPr>
              <a:t>-de-</a:t>
            </a:r>
            <a:r>
              <a:rPr lang="cs-CZ" sz="600" dirty="0" err="1" smtClean="0">
                <a:hlinkClick r:id="rId4"/>
              </a:rPr>
              <a:t>haute</a:t>
            </a:r>
            <a:r>
              <a:rPr lang="cs-CZ" sz="600" dirty="0" smtClean="0">
                <a:hlinkClick r:id="rId4"/>
              </a:rPr>
              <a:t>-</a:t>
            </a:r>
            <a:r>
              <a:rPr lang="cs-CZ" sz="600" dirty="0" err="1" smtClean="0">
                <a:hlinkClick r:id="rId4"/>
              </a:rPr>
              <a:t>provence</a:t>
            </a:r>
            <a:r>
              <a:rPr lang="cs-CZ" sz="600" dirty="0" smtClean="0">
                <a:hlinkClick r:id="rId4"/>
              </a:rPr>
              <a:t>/</a:t>
            </a:r>
            <a:endParaRPr lang="cs-CZ" sz="600" dirty="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a:extLst>
              <a:ext uri="{FF2B5EF4-FFF2-40B4-BE49-F238E27FC236}">
                <a16:creationId xmlns:a16="http://schemas.microsoft.com/office/drawing/2014/main" xmlns="" id="{F2D4DAA3-1F01-4BE9-AC57-2151E05A7023}"/>
              </a:ext>
            </a:extLst>
          </p:cNvPr>
          <p:cNvSpPr>
            <a:spLocks noGrp="1"/>
          </p:cNvSpPr>
          <p:nvPr>
            <p:ph idx="1"/>
          </p:nvPr>
        </p:nvSpPr>
        <p:spPr>
          <a:xfrm>
            <a:off x="838200" y="1690688"/>
            <a:ext cx="10515600" cy="5611355"/>
          </a:xfrm>
        </p:spPr>
        <p:txBody>
          <a:bodyPr/>
          <a:lstStyle/>
          <a:p>
            <a:pPr marL="514350" indent="-514350">
              <a:buFont typeface="+mj-lt"/>
              <a:buAutoNum type="arabicParenR"/>
            </a:pPr>
            <a:r>
              <a:rPr lang="cs-CZ" dirty="0"/>
              <a:t>Nemožnost plemenářské práce</a:t>
            </a:r>
          </a:p>
          <a:p>
            <a:pPr marL="514350" indent="-514350">
              <a:buFont typeface="+mj-lt"/>
              <a:buAutoNum type="arabicParenR"/>
            </a:pPr>
            <a:r>
              <a:rPr lang="cs-CZ" dirty="0"/>
              <a:t>Nevyhnutelné trápení zvířat v důsledku narušení jejich přirozeného každodenního rytmu</a:t>
            </a:r>
          </a:p>
          <a:p>
            <a:pPr marL="514350" indent="-514350">
              <a:buFont typeface="+mj-lt"/>
              <a:buAutoNum type="arabicParenR"/>
            </a:pPr>
            <a:r>
              <a:rPr lang="cs-CZ" dirty="0"/>
              <a:t>Nižší užitkovost</a:t>
            </a:r>
          </a:p>
          <a:p>
            <a:pPr marL="514350" indent="-514350">
              <a:buFont typeface="+mj-lt"/>
              <a:buAutoNum type="arabicParenR"/>
            </a:pPr>
            <a:r>
              <a:rPr lang="cs-CZ" dirty="0"/>
              <a:t>Mnohem vyšší pracnost</a:t>
            </a:r>
          </a:p>
          <a:p>
            <a:endParaRPr lang="cs-CZ" dirty="0"/>
          </a:p>
        </p:txBody>
      </p:sp>
      <p:sp>
        <p:nvSpPr>
          <p:cNvPr id="4" name="Zástupný symbol pro číslo snímku 3">
            <a:extLst>
              <a:ext uri="{FF2B5EF4-FFF2-40B4-BE49-F238E27FC236}">
                <a16:creationId xmlns:a16="http://schemas.microsoft.com/office/drawing/2014/main" xmlns="" id="{11FDE993-438E-47E8-AAC6-BF3AA1F9E416}"/>
              </a:ext>
            </a:extLst>
          </p:cNvPr>
          <p:cNvSpPr>
            <a:spLocks noGrp="1"/>
          </p:cNvSpPr>
          <p:nvPr>
            <p:ph type="sldNum" sz="quarter" idx="12"/>
          </p:nvPr>
        </p:nvSpPr>
        <p:spPr/>
        <p:txBody>
          <a:bodyPr/>
          <a:lstStyle/>
          <a:p>
            <a:fld id="{4FAB73BC-B049-4115-A692-8D63A059BFB8}" type="slidenum">
              <a:rPr lang="en-US" smtClean="0"/>
              <a:pPr/>
              <a:t>46</a:t>
            </a:fld>
            <a:endParaRPr lang="en-US" dirty="0"/>
          </a:p>
        </p:txBody>
      </p:sp>
      <p:sp>
        <p:nvSpPr>
          <p:cNvPr id="8" name="Nadpis 1">
            <a:extLst>
              <a:ext uri="{FF2B5EF4-FFF2-40B4-BE49-F238E27FC236}">
                <a16:creationId xmlns:a16="http://schemas.microsoft.com/office/drawing/2014/main" xmlns="" id="{BE2320EF-F84F-4BB8-8253-811576A57C39}"/>
              </a:ext>
            </a:extLst>
          </p:cNvPr>
          <p:cNvSpPr>
            <a:spLocks noGrp="1"/>
          </p:cNvSpPr>
          <p:nvPr>
            <p:ph type="title"/>
          </p:nvPr>
        </p:nvSpPr>
        <p:spPr>
          <a:xfrm>
            <a:off x="838200" y="365125"/>
            <a:ext cx="10515600" cy="1325563"/>
          </a:xfrm>
        </p:spPr>
        <p:txBody>
          <a:bodyPr/>
          <a:lstStyle/>
          <a:p>
            <a:r>
              <a:rPr lang="cs-CZ" b="1" dirty="0"/>
              <a:t>Nepřímé důsledky přítomnosti vlků</a:t>
            </a:r>
          </a:p>
        </p:txBody>
      </p:sp>
      <p:grpSp>
        <p:nvGrpSpPr>
          <p:cNvPr id="9" name="Skupina 8">
            <a:extLst>
              <a:ext uri="{FF2B5EF4-FFF2-40B4-BE49-F238E27FC236}">
                <a16:creationId xmlns:a16="http://schemas.microsoft.com/office/drawing/2014/main" xmlns="" id="{4CF87E87-E3DA-44CC-A5D9-ED258FD18844}"/>
              </a:ext>
            </a:extLst>
          </p:cNvPr>
          <p:cNvGrpSpPr/>
          <p:nvPr/>
        </p:nvGrpSpPr>
        <p:grpSpPr>
          <a:xfrm>
            <a:off x="0" y="6119336"/>
            <a:ext cx="3922380" cy="738664"/>
            <a:chOff x="0" y="6174226"/>
            <a:chExt cx="3922380" cy="738664"/>
          </a:xfrm>
        </p:grpSpPr>
        <p:pic>
          <p:nvPicPr>
            <p:cNvPr id="10" name="Obrázek 9">
              <a:extLst>
                <a:ext uri="{FF2B5EF4-FFF2-40B4-BE49-F238E27FC236}">
                  <a16:creationId xmlns:a16="http://schemas.microsoft.com/office/drawing/2014/main" xmlns="" id="{A5F57E9E-0C56-4FB6-9A59-669EE6C45A82}"/>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971600" y="6445494"/>
              <a:ext cx="1224136" cy="412288"/>
            </a:xfrm>
            <a:prstGeom prst="rect">
              <a:avLst/>
            </a:prstGeom>
          </p:spPr>
        </p:pic>
        <p:sp>
          <p:nvSpPr>
            <p:cNvPr id="11" name="TextovéPole 10">
              <a:extLst>
                <a:ext uri="{FF2B5EF4-FFF2-40B4-BE49-F238E27FC236}">
                  <a16:creationId xmlns:a16="http://schemas.microsoft.com/office/drawing/2014/main" xmlns="" id="{74DF6572-E6C9-4383-A962-CBB082FDED99}"/>
                </a:ext>
              </a:extLst>
            </p:cNvPr>
            <p:cNvSpPr txBox="1"/>
            <p:nvPr/>
          </p:nvSpPr>
          <p:spPr>
            <a:xfrm>
              <a:off x="0" y="6174226"/>
              <a:ext cx="3922380" cy="738664"/>
            </a:xfrm>
            <a:prstGeom prst="rect">
              <a:avLst/>
            </a:prstGeom>
            <a:noFill/>
          </p:spPr>
          <p:txBody>
            <a:bodyPr wrap="square" rtlCol="0">
              <a:spAutoFit/>
            </a:bodyPr>
            <a:lstStyle/>
            <a:p>
              <a:r>
                <a:rPr lang="cs-CZ" sz="1400" i="1" dirty="0"/>
                <a:t>Svaz chovatelů ovcí a koz </a:t>
              </a:r>
              <a:r>
                <a:rPr lang="cs-CZ" sz="1400" i="1" dirty="0" err="1"/>
                <a:t>z.s</a:t>
              </a:r>
              <a:r>
                <a:rPr lang="cs-CZ" sz="1400" i="1" dirty="0"/>
                <a:t>.</a:t>
              </a:r>
            </a:p>
            <a:p>
              <a:r>
                <a:rPr lang="cs-CZ" sz="1400" i="1" dirty="0"/>
                <a:t>Kouty</a:t>
              </a:r>
            </a:p>
            <a:p>
              <a:r>
                <a:rPr lang="cs-CZ" sz="1400" i="1" dirty="0"/>
                <a:t>06. 04. 2019</a:t>
              </a:r>
            </a:p>
          </p:txBody>
        </p:sp>
      </p:grpSp>
    </p:spTree>
    <p:extLst>
      <p:ext uri="{BB962C8B-B14F-4D97-AF65-F5344CB8AC3E}">
        <p14:creationId xmlns:p14="http://schemas.microsoft.com/office/powerpoint/2010/main" xmlns="" val="393266541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xmlns="" id="{823AC064-BC96-4F32-8AE1-B2FD3875482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ltGray">
          <a:xfrm>
            <a:off x="396882" y="280374"/>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xmlns="" id="{5B970329-E3C1-4BAB-AB19-A11DA7677595}"/>
              </a:ext>
            </a:extLst>
          </p:cNvPr>
          <p:cNvSpPr>
            <a:spLocks noGrp="1"/>
          </p:cNvSpPr>
          <p:nvPr>
            <p:ph type="title"/>
          </p:nvPr>
        </p:nvSpPr>
        <p:spPr>
          <a:xfrm>
            <a:off x="526073" y="-191832"/>
            <a:ext cx="11139854" cy="2102889"/>
          </a:xfrm>
        </p:spPr>
        <p:txBody>
          <a:bodyPr vert="horz" lIns="91440" tIns="45720" rIns="91440" bIns="45720" rtlCol="0" anchor="b">
            <a:normAutofit/>
          </a:bodyPr>
          <a:lstStyle/>
          <a:p>
            <a:pPr algn="ctr"/>
            <a:r>
              <a:rPr lang="cs-CZ" sz="4000" b="1" dirty="0">
                <a:solidFill>
                  <a:srgbClr val="FFFFFF"/>
                </a:solidFill>
              </a:rPr>
              <a:t>Vatry proti vlkům po celé Evropě</a:t>
            </a:r>
            <a:r>
              <a:rPr lang="cs-CZ" sz="4000" dirty="0">
                <a:solidFill>
                  <a:srgbClr val="FFFFFF"/>
                </a:solidFill>
              </a:rPr>
              <a:t/>
            </a:r>
            <a:br>
              <a:rPr lang="cs-CZ" sz="4000" dirty="0">
                <a:solidFill>
                  <a:srgbClr val="FFFFFF"/>
                </a:solidFill>
              </a:rPr>
            </a:br>
            <a:r>
              <a:rPr lang="cs-CZ" sz="4000" dirty="0">
                <a:solidFill>
                  <a:srgbClr val="FFFFFF"/>
                </a:solidFill>
              </a:rPr>
              <a:t>- letos 10. 5. 2019</a:t>
            </a:r>
            <a:br>
              <a:rPr lang="cs-CZ" sz="4000" dirty="0">
                <a:solidFill>
                  <a:srgbClr val="FFFFFF"/>
                </a:solidFill>
              </a:rPr>
            </a:br>
            <a:r>
              <a:rPr lang="cs-CZ" sz="2000" i="1" dirty="0">
                <a:solidFill>
                  <a:srgbClr val="FFFFFF"/>
                </a:solidFill>
              </a:rPr>
              <a:t>v roce 2018 hořely ohně na více než 1000 místech</a:t>
            </a:r>
            <a:endParaRPr lang="en-US" sz="1800" i="1" dirty="0">
              <a:solidFill>
                <a:srgbClr val="FFFFFF"/>
              </a:solidFill>
            </a:endParaRPr>
          </a:p>
        </p:txBody>
      </p:sp>
      <p:cxnSp>
        <p:nvCxnSpPr>
          <p:cNvPr id="31" name="Straight Connector 30">
            <a:extLst>
              <a:ext uri="{FF2B5EF4-FFF2-40B4-BE49-F238E27FC236}">
                <a16:creationId xmlns:a16="http://schemas.microsoft.com/office/drawing/2014/main" xmlns="" id="{7E7C77BC-7138-40B1-A15B-20F57A494629}"/>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2230078" y="1522292"/>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7" name="Obrázek 6" descr="Obsah obrázku snímek obrazovky, text&#10;&#10;Popis byl vytvořen automaticky">
            <a:extLst>
              <a:ext uri="{FF2B5EF4-FFF2-40B4-BE49-F238E27FC236}">
                <a16:creationId xmlns:a16="http://schemas.microsoft.com/office/drawing/2014/main" xmlns="" id="{D44ED7FE-29D6-42F9-9DAB-F6FA54ED89F2}"/>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165645" y="2426818"/>
            <a:ext cx="3787760" cy="3997637"/>
          </a:xfrm>
          <a:prstGeom prst="rect">
            <a:avLst/>
          </a:prstGeom>
        </p:spPr>
      </p:pic>
      <p:cxnSp>
        <p:nvCxnSpPr>
          <p:cNvPr id="33" name="Straight Connector 32">
            <a:extLst>
              <a:ext uri="{FF2B5EF4-FFF2-40B4-BE49-F238E27FC236}">
                <a16:creationId xmlns:a16="http://schemas.microsoft.com/office/drawing/2014/main" xmlns="" id="{DB146403-F3D6-484B-B2ED-97F9565D037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6116278" y="2596836"/>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24" name="Zástupný obsah 4" descr="Obsah obrázku snímek obrazovky&#10;&#10;Popis byl vytvořen automaticky">
            <a:extLst>
              <a:ext uri="{FF2B5EF4-FFF2-40B4-BE49-F238E27FC236}">
                <a16:creationId xmlns:a16="http://schemas.microsoft.com/office/drawing/2014/main" xmlns="" id="{E9215805-F015-4EA9-8A7F-9291BD15E55F}"/>
              </a:ext>
            </a:extLst>
          </p:cNvPr>
          <p:cNvPicPr>
            <a:picLocks noGrp="1" noChangeAspect="1"/>
          </p:cNvPicPr>
          <p:nvPr>
            <p:ph idx="1"/>
          </p:nvPr>
        </p:nvPicPr>
        <p:blipFill>
          <a:blip r:embed="rId4" cstate="print">
            <a:extLst>
              <a:ext uri="{28A0092B-C50C-407E-A947-70E740481C1C}">
                <a14:useLocalDpi xmlns:a14="http://schemas.microsoft.com/office/drawing/2010/main" xmlns="" val="0"/>
              </a:ext>
            </a:extLst>
          </a:blip>
          <a:stretch>
            <a:fillRect/>
          </a:stretch>
        </p:blipFill>
        <p:spPr>
          <a:xfrm>
            <a:off x="7224184" y="2426818"/>
            <a:ext cx="3897695" cy="3997637"/>
          </a:xfrm>
          <a:prstGeom prst="rect">
            <a:avLst/>
          </a:prstGeom>
        </p:spPr>
      </p:pic>
      <p:sp>
        <p:nvSpPr>
          <p:cNvPr id="8" name="Zástupný symbol pro číslo snímku 7">
            <a:extLst>
              <a:ext uri="{FF2B5EF4-FFF2-40B4-BE49-F238E27FC236}">
                <a16:creationId xmlns:a16="http://schemas.microsoft.com/office/drawing/2014/main" xmlns="" id="{F9E8490B-640B-478C-9B19-3FED94E15828}"/>
              </a:ext>
            </a:extLst>
          </p:cNvPr>
          <p:cNvSpPr>
            <a:spLocks noGrp="1"/>
          </p:cNvSpPr>
          <p:nvPr>
            <p:ph type="sldNum" sz="quarter" idx="12"/>
          </p:nvPr>
        </p:nvSpPr>
        <p:spPr>
          <a:xfrm>
            <a:off x="8603343" y="6522430"/>
            <a:ext cx="2743200" cy="347472"/>
          </a:xfrm>
        </p:spPr>
        <p:txBody>
          <a:bodyPr vert="horz" lIns="91440" tIns="45720" rIns="91440" bIns="45720" rtlCol="0" anchor="ctr">
            <a:normAutofit/>
          </a:bodyPr>
          <a:lstStyle/>
          <a:p>
            <a:pPr>
              <a:spcAft>
                <a:spcPts val="600"/>
              </a:spcAft>
            </a:pPr>
            <a:fld id="{20264769-77EF-4CD0-90DE-F7D7F2D423C4}" type="slidenum">
              <a:rPr lang="en-US">
                <a:solidFill>
                  <a:srgbClr val="898989"/>
                </a:solidFill>
              </a:rPr>
              <a:pPr>
                <a:spcAft>
                  <a:spcPts val="600"/>
                </a:spcAft>
              </a:pPr>
              <a:t>47</a:t>
            </a:fld>
            <a:endParaRPr lang="en-US" dirty="0">
              <a:solidFill>
                <a:srgbClr val="898989"/>
              </a:solidFill>
            </a:endParaRPr>
          </a:p>
        </p:txBody>
      </p:sp>
      <p:sp>
        <p:nvSpPr>
          <p:cNvPr id="9" name="TextovéPole 8"/>
          <p:cNvSpPr txBox="1"/>
          <p:nvPr/>
        </p:nvSpPr>
        <p:spPr>
          <a:xfrm>
            <a:off x="4151784" y="6304002"/>
            <a:ext cx="3313728" cy="553998"/>
          </a:xfrm>
          <a:prstGeom prst="rect">
            <a:avLst/>
          </a:prstGeom>
          <a:noFill/>
        </p:spPr>
        <p:txBody>
          <a:bodyPr wrap="square" rtlCol="0">
            <a:spAutoFit/>
          </a:bodyPr>
          <a:lstStyle/>
          <a:p>
            <a:r>
              <a:rPr lang="cs-CZ" sz="600" dirty="0" smtClean="0">
                <a:hlinkClick r:id="rId5"/>
              </a:rPr>
              <a:t>https://</a:t>
            </a:r>
            <a:r>
              <a:rPr lang="cs-CZ" sz="600" dirty="0" smtClean="0">
                <a:hlinkClick r:id="rId5"/>
              </a:rPr>
              <a:t>www.bo.de/lokales/kinzigtal/weidetierhalter-machen-auf-ihre-schwierigkeiten-aufmerksam</a:t>
            </a:r>
            <a:endParaRPr lang="cs-CZ" sz="600" dirty="0" smtClean="0"/>
          </a:p>
          <a:p>
            <a:r>
              <a:rPr lang="cs-CZ" sz="800" dirty="0" smtClean="0">
                <a:hlinkClick r:id="rId6"/>
              </a:rPr>
              <a:t>https://</a:t>
            </a:r>
            <a:r>
              <a:rPr lang="cs-CZ" sz="800" dirty="0" smtClean="0">
                <a:hlinkClick r:id="rId6"/>
              </a:rPr>
              <a:t>www.wir-lieben-schafe.com/mahnfeuer</a:t>
            </a:r>
            <a:endParaRPr lang="cs-CZ" sz="800" dirty="0" smtClean="0"/>
          </a:p>
          <a:p>
            <a:r>
              <a:rPr lang="cs-CZ" sz="800" dirty="0" smtClean="0">
                <a:hlinkClick r:id="rId7"/>
              </a:rPr>
              <a:t>https://www.sbb.it/home/news-detail/index/2018/09/13/mahnfeuer-gegen-den-wolf</a:t>
            </a:r>
            <a:endParaRPr lang="cs-CZ" sz="600" dirty="0"/>
          </a:p>
        </p:txBody>
      </p:sp>
    </p:spTree>
    <p:extLst>
      <p:ext uri="{BB962C8B-B14F-4D97-AF65-F5344CB8AC3E}">
        <p14:creationId xmlns:p14="http://schemas.microsoft.com/office/powerpoint/2010/main" xmlns="" val="125852090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Zástupný symbol pro obsah 5" descr="oheň.png"/>
          <p:cNvPicPr>
            <a:picLocks noGrp="1" noChangeAspect="1"/>
          </p:cNvPicPr>
          <p:nvPr>
            <p:ph idx="1"/>
          </p:nvPr>
        </p:nvPicPr>
        <p:blipFill>
          <a:blip r:embed="rId2" cstate="print"/>
          <a:stretch>
            <a:fillRect/>
          </a:stretch>
        </p:blipFill>
        <p:spPr>
          <a:xfrm>
            <a:off x="1379476" y="145204"/>
            <a:ext cx="9433048" cy="6567592"/>
          </a:xfrm>
        </p:spPr>
      </p:pic>
      <p:sp>
        <p:nvSpPr>
          <p:cNvPr id="4" name="Zástupný symbol pro číslo snímku 3"/>
          <p:cNvSpPr>
            <a:spLocks noGrp="1"/>
          </p:cNvSpPr>
          <p:nvPr>
            <p:ph type="sldNum" sz="quarter" idx="12"/>
          </p:nvPr>
        </p:nvSpPr>
        <p:spPr/>
        <p:txBody>
          <a:bodyPr/>
          <a:lstStyle/>
          <a:p>
            <a:fld id="{20264769-77EF-4CD0-90DE-F7D7F2D423C4}" type="slidenum">
              <a:rPr lang="cs-CZ" smtClean="0"/>
              <a:pPr/>
              <a:t>48</a:t>
            </a:fld>
            <a:endParaRPr lang="cs-CZ"/>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22704"/>
            <a:ext cx="10515600" cy="1124744"/>
          </a:xfrm>
        </p:spPr>
        <p:txBody>
          <a:bodyPr/>
          <a:lstStyle/>
          <a:p>
            <a:pPr algn="ctr"/>
            <a:r>
              <a:rPr lang="cs-CZ" b="1" dirty="0"/>
              <a:t>Protesty proti vlkům</a:t>
            </a:r>
          </a:p>
        </p:txBody>
      </p:sp>
      <p:pic>
        <p:nvPicPr>
          <p:cNvPr id="6" name="Zástupný symbol pro obsah 5" descr="CAM03601.jpg"/>
          <p:cNvPicPr>
            <a:picLocks noGrp="1" noChangeAspect="1"/>
          </p:cNvPicPr>
          <p:nvPr>
            <p:ph idx="1"/>
          </p:nvPr>
        </p:nvPicPr>
        <p:blipFill>
          <a:blip r:embed="rId2" cstate="print"/>
          <a:stretch>
            <a:fillRect/>
          </a:stretch>
        </p:blipFill>
        <p:spPr>
          <a:xfrm>
            <a:off x="6595631" y="3562025"/>
            <a:ext cx="4615141" cy="3308914"/>
          </a:xfrm>
        </p:spPr>
      </p:pic>
      <p:sp>
        <p:nvSpPr>
          <p:cNvPr id="4" name="Zástupný symbol pro číslo snímku 3"/>
          <p:cNvSpPr>
            <a:spLocks noGrp="1"/>
          </p:cNvSpPr>
          <p:nvPr>
            <p:ph type="sldNum" sz="quarter" idx="12"/>
          </p:nvPr>
        </p:nvSpPr>
        <p:spPr/>
        <p:txBody>
          <a:bodyPr/>
          <a:lstStyle/>
          <a:p>
            <a:fld id="{20264769-77EF-4CD0-90DE-F7D7F2D423C4}" type="slidenum">
              <a:rPr lang="cs-CZ" smtClean="0"/>
              <a:pPr/>
              <a:t>49</a:t>
            </a:fld>
            <a:endParaRPr lang="cs-CZ"/>
          </a:p>
        </p:txBody>
      </p:sp>
      <p:sp>
        <p:nvSpPr>
          <p:cNvPr id="3" name="Obdélník 2">
            <a:extLst>
              <a:ext uri="{FF2B5EF4-FFF2-40B4-BE49-F238E27FC236}">
                <a16:creationId xmlns:a16="http://schemas.microsoft.com/office/drawing/2014/main" xmlns="" id="{B27540D6-E27B-44F4-AB59-41213A7BBEB2}"/>
              </a:ext>
            </a:extLst>
          </p:cNvPr>
          <p:cNvSpPr/>
          <p:nvPr/>
        </p:nvSpPr>
        <p:spPr>
          <a:xfrm>
            <a:off x="479376" y="1055739"/>
            <a:ext cx="10874424" cy="2149306"/>
          </a:xfrm>
          <a:prstGeom prst="rect">
            <a:avLst/>
          </a:prstGeom>
        </p:spPr>
        <p:txBody>
          <a:bodyPr wrap="square">
            <a:spAutoFit/>
          </a:bodyPr>
          <a:lstStyle/>
          <a:p>
            <a:pPr marL="228600" lvl="0" indent="-228600">
              <a:lnSpc>
                <a:spcPct val="90000"/>
              </a:lnSpc>
              <a:spcBef>
                <a:spcPts val="1000"/>
              </a:spcBef>
              <a:buFont typeface="Arial" panose="020B0604020202020204" pitchFamily="34" charset="0"/>
              <a:buChar char="•"/>
            </a:pPr>
            <a:r>
              <a:rPr lang="cs-CZ" sz="2600" dirty="0">
                <a:solidFill>
                  <a:prstClr val="black"/>
                </a:solidFill>
              </a:rPr>
              <a:t>Dne 15. 9. 2017 jsme na Broumovsku uspořádali Manifestaci proti vlkovi</a:t>
            </a:r>
          </a:p>
          <a:p>
            <a:pPr marL="228600" lvl="0" indent="-228600">
              <a:lnSpc>
                <a:spcPct val="90000"/>
              </a:lnSpc>
              <a:spcBef>
                <a:spcPts val="1000"/>
              </a:spcBef>
              <a:buFont typeface="Arial" panose="020B0604020202020204" pitchFamily="34" charset="0"/>
              <a:buChar char="•"/>
            </a:pPr>
            <a:r>
              <a:rPr lang="cs-CZ" sz="2600" dirty="0">
                <a:solidFill>
                  <a:prstClr val="black"/>
                </a:solidFill>
              </a:rPr>
              <a:t>Mimo jiné nám bylo ze strany tzv. „vlčích hlídek“ řečeno, že </a:t>
            </a:r>
            <a:r>
              <a:rPr lang="cs-CZ" sz="2600" i="1" dirty="0">
                <a:solidFill>
                  <a:prstClr val="black"/>
                </a:solidFill>
              </a:rPr>
              <a:t>„lidé patří do měst a příroda je pro vlky“</a:t>
            </a:r>
          </a:p>
          <a:p>
            <a:pPr marL="228600" lvl="0" indent="-228600">
              <a:lnSpc>
                <a:spcPct val="90000"/>
              </a:lnSpc>
              <a:spcBef>
                <a:spcPts val="1000"/>
              </a:spcBef>
              <a:buFont typeface="Arial" panose="020B0604020202020204" pitchFamily="34" charset="0"/>
              <a:buChar char="•"/>
            </a:pPr>
            <a:r>
              <a:rPr lang="cs-CZ" sz="2600" dirty="0">
                <a:solidFill>
                  <a:prstClr val="black"/>
                </a:solidFill>
              </a:rPr>
              <a:t>Adorace vlka, přehlížení a relativizování problémů a ideologický přístup některých ochranářů a zastánců vlků je bohužel poměrně častý</a:t>
            </a:r>
          </a:p>
        </p:txBody>
      </p:sp>
      <p:pic>
        <p:nvPicPr>
          <p:cNvPr id="7" name="Obrázek 6" descr="CAM03603.jpg">
            <a:extLst>
              <a:ext uri="{FF2B5EF4-FFF2-40B4-BE49-F238E27FC236}">
                <a16:creationId xmlns:a16="http://schemas.microsoft.com/office/drawing/2014/main" xmlns="" id="{2B373009-0B13-4A8E-8D57-E9ABA776DF8C}"/>
              </a:ext>
            </a:extLst>
          </p:cNvPr>
          <p:cNvPicPr/>
          <p:nvPr/>
        </p:nvPicPr>
        <p:blipFill>
          <a:blip r:embed="rId3" cstate="print"/>
          <a:stretch>
            <a:fillRect/>
          </a:stretch>
        </p:blipFill>
        <p:spPr>
          <a:xfrm>
            <a:off x="838200" y="3543341"/>
            <a:ext cx="5757431" cy="3327598"/>
          </a:xfrm>
          <a:prstGeom prst="rect">
            <a:avLst/>
          </a:prstGeom>
        </p:spPr>
      </p:pic>
      <p:sp>
        <p:nvSpPr>
          <p:cNvPr id="8" name="TextovéPole 7">
            <a:extLst>
              <a:ext uri="{FF2B5EF4-FFF2-40B4-BE49-F238E27FC236}">
                <a16:creationId xmlns:a16="http://schemas.microsoft.com/office/drawing/2014/main" xmlns="" id="{9227AE4B-1A50-422F-9302-E3FF53F442B7}"/>
              </a:ext>
            </a:extLst>
          </p:cNvPr>
          <p:cNvSpPr txBox="1"/>
          <p:nvPr/>
        </p:nvSpPr>
        <p:spPr>
          <a:xfrm>
            <a:off x="699017" y="3174009"/>
            <a:ext cx="10515600" cy="369332"/>
          </a:xfrm>
          <a:prstGeom prst="rect">
            <a:avLst/>
          </a:prstGeom>
          <a:noFill/>
        </p:spPr>
        <p:txBody>
          <a:bodyPr wrap="square" rtlCol="0">
            <a:spAutoFit/>
          </a:bodyPr>
          <a:lstStyle/>
          <a:p>
            <a:pPr algn="ctr"/>
            <a:r>
              <a:rPr lang="cs-CZ" b="1" dirty="0"/>
              <a:t>Manifestace proti vlkovi 15. 9. 2017</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6867" y="0"/>
            <a:ext cx="10515600" cy="1325563"/>
          </a:xfrm>
        </p:spPr>
        <p:txBody>
          <a:bodyPr/>
          <a:lstStyle/>
          <a:p>
            <a:pPr algn="ctr"/>
            <a:r>
              <a:rPr lang="cs-CZ" b="1" dirty="0"/>
              <a:t>Vyplacené náhrady</a:t>
            </a:r>
          </a:p>
        </p:txBody>
      </p:sp>
      <p:pic>
        <p:nvPicPr>
          <p:cNvPr id="5" name="Zástupný symbol pro obsah 4" descr="škody vyplacené náhrady 001.jpg"/>
          <p:cNvPicPr>
            <a:picLocks noGrp="1" noChangeAspect="1"/>
          </p:cNvPicPr>
          <p:nvPr>
            <p:ph idx="1"/>
          </p:nvPr>
        </p:nvPicPr>
        <p:blipFill>
          <a:blip r:embed="rId2" cstate="print"/>
          <a:stretch>
            <a:fillRect/>
          </a:stretch>
        </p:blipFill>
        <p:spPr>
          <a:xfrm>
            <a:off x="911424" y="1268760"/>
            <a:ext cx="10790616" cy="4373150"/>
          </a:xfrm>
        </p:spPr>
      </p:pic>
      <p:sp>
        <p:nvSpPr>
          <p:cNvPr id="4" name="Zástupný symbol pro číslo snímku 3"/>
          <p:cNvSpPr>
            <a:spLocks noGrp="1"/>
          </p:cNvSpPr>
          <p:nvPr>
            <p:ph type="sldNum" sz="quarter" idx="12"/>
          </p:nvPr>
        </p:nvSpPr>
        <p:spPr/>
        <p:txBody>
          <a:bodyPr/>
          <a:lstStyle/>
          <a:p>
            <a:fld id="{20264769-77EF-4CD0-90DE-F7D7F2D423C4}" type="slidenum">
              <a:rPr lang="cs-CZ" smtClean="0"/>
              <a:pPr/>
              <a:t>5</a:t>
            </a:fld>
            <a:endParaRPr lang="cs-CZ" dirty="0"/>
          </a:p>
        </p:txBody>
      </p:sp>
      <p:sp>
        <p:nvSpPr>
          <p:cNvPr id="6" name="TextovéPole 5"/>
          <p:cNvSpPr txBox="1"/>
          <p:nvPr/>
        </p:nvSpPr>
        <p:spPr>
          <a:xfrm>
            <a:off x="-312712" y="5658486"/>
            <a:ext cx="9073008" cy="400110"/>
          </a:xfrm>
          <a:prstGeom prst="rect">
            <a:avLst/>
          </a:prstGeom>
          <a:noFill/>
        </p:spPr>
        <p:txBody>
          <a:bodyPr wrap="square" rtlCol="0">
            <a:spAutoFit/>
          </a:bodyPr>
          <a:lstStyle/>
          <a:p>
            <a:pPr algn="ctr"/>
            <a:r>
              <a:rPr lang="cs-CZ" sz="2000" dirty="0">
                <a:solidFill>
                  <a:srgbClr val="FF0000"/>
                </a:solidFill>
              </a:rPr>
              <a:t>        Za rok 2018 se vyplatilo za škody způsobené vlkem cca 1 500 000 Kč</a:t>
            </a:r>
          </a:p>
        </p:txBody>
      </p:sp>
      <p:grpSp>
        <p:nvGrpSpPr>
          <p:cNvPr id="7" name="Skupina 6">
            <a:extLst>
              <a:ext uri="{FF2B5EF4-FFF2-40B4-BE49-F238E27FC236}">
                <a16:creationId xmlns:a16="http://schemas.microsoft.com/office/drawing/2014/main" xmlns="" id="{69A3E5EB-E9AD-4C3D-B635-19B9977D1215}"/>
              </a:ext>
            </a:extLst>
          </p:cNvPr>
          <p:cNvGrpSpPr/>
          <p:nvPr/>
        </p:nvGrpSpPr>
        <p:grpSpPr>
          <a:xfrm>
            <a:off x="0" y="6119336"/>
            <a:ext cx="3922380" cy="738664"/>
            <a:chOff x="0" y="6174226"/>
            <a:chExt cx="3922380" cy="738664"/>
          </a:xfrm>
        </p:grpSpPr>
        <p:pic>
          <p:nvPicPr>
            <p:cNvPr id="8" name="Obrázek 7">
              <a:extLst>
                <a:ext uri="{FF2B5EF4-FFF2-40B4-BE49-F238E27FC236}">
                  <a16:creationId xmlns:a16="http://schemas.microsoft.com/office/drawing/2014/main" xmlns="" id="{EECBD26D-4E9C-4CF3-B9D2-FB1B8D354108}"/>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971600" y="6445494"/>
              <a:ext cx="1224136" cy="412288"/>
            </a:xfrm>
            <a:prstGeom prst="rect">
              <a:avLst/>
            </a:prstGeom>
          </p:spPr>
        </p:pic>
        <p:sp>
          <p:nvSpPr>
            <p:cNvPr id="9" name="TextovéPole 8">
              <a:extLst>
                <a:ext uri="{FF2B5EF4-FFF2-40B4-BE49-F238E27FC236}">
                  <a16:creationId xmlns:a16="http://schemas.microsoft.com/office/drawing/2014/main" xmlns="" id="{8F0A9579-9C02-4E52-9A81-2C508865C508}"/>
                </a:ext>
              </a:extLst>
            </p:cNvPr>
            <p:cNvSpPr txBox="1"/>
            <p:nvPr/>
          </p:nvSpPr>
          <p:spPr>
            <a:xfrm>
              <a:off x="0" y="6174226"/>
              <a:ext cx="3922380" cy="738664"/>
            </a:xfrm>
            <a:prstGeom prst="rect">
              <a:avLst/>
            </a:prstGeom>
            <a:noFill/>
          </p:spPr>
          <p:txBody>
            <a:bodyPr wrap="square" rtlCol="0">
              <a:spAutoFit/>
            </a:bodyPr>
            <a:lstStyle/>
            <a:p>
              <a:r>
                <a:rPr lang="cs-CZ" sz="1400" i="1" dirty="0"/>
                <a:t>Svaz chovatelů ovcí a koz z.s.</a:t>
              </a:r>
            </a:p>
            <a:p>
              <a:r>
                <a:rPr lang="cs-CZ" sz="1400" i="1" dirty="0"/>
                <a:t>Kouty</a:t>
              </a:r>
            </a:p>
            <a:p>
              <a:r>
                <a:rPr lang="cs-CZ" sz="1400" i="1" dirty="0"/>
                <a:t>06. 04. 2019</a:t>
              </a:r>
            </a:p>
          </p:txBody>
        </p:sp>
      </p:grpSp>
      <p:sp>
        <p:nvSpPr>
          <p:cNvPr id="16" name="Ovál 15">
            <a:extLst>
              <a:ext uri="{FF2B5EF4-FFF2-40B4-BE49-F238E27FC236}">
                <a16:creationId xmlns:a16="http://schemas.microsoft.com/office/drawing/2014/main" xmlns="" id="{EC1D4D21-64CA-493D-BE8C-22EAC6AB0294}"/>
              </a:ext>
            </a:extLst>
          </p:cNvPr>
          <p:cNvSpPr/>
          <p:nvPr/>
        </p:nvSpPr>
        <p:spPr>
          <a:xfrm>
            <a:off x="5663952" y="1700808"/>
            <a:ext cx="1800200" cy="309634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cs-CZ" dirty="0">
              <a:solidFill>
                <a:srgbClr val="FF0000"/>
              </a:solidFill>
            </a:endParaRPr>
          </a:p>
        </p:txBody>
      </p:sp>
      <p:sp>
        <p:nvSpPr>
          <p:cNvPr id="17" name="TextovéPole 16">
            <a:extLst>
              <a:ext uri="{FF2B5EF4-FFF2-40B4-BE49-F238E27FC236}">
                <a16:creationId xmlns:a16="http://schemas.microsoft.com/office/drawing/2014/main" xmlns="" id="{4A0A4D0A-A43A-4000-9559-94018FFF0EE2}"/>
              </a:ext>
            </a:extLst>
          </p:cNvPr>
          <p:cNvSpPr txBox="1"/>
          <p:nvPr/>
        </p:nvSpPr>
        <p:spPr>
          <a:xfrm>
            <a:off x="10632504" y="5558458"/>
            <a:ext cx="971600" cy="200055"/>
          </a:xfrm>
          <a:prstGeom prst="rect">
            <a:avLst/>
          </a:prstGeom>
          <a:noFill/>
        </p:spPr>
        <p:txBody>
          <a:bodyPr wrap="square" rtlCol="0">
            <a:spAutoFit/>
          </a:bodyPr>
          <a:lstStyle/>
          <a:p>
            <a:r>
              <a:rPr lang="cs-CZ" sz="700" dirty="0"/>
              <a:t>Zdroj obrázku: </a:t>
            </a:r>
            <a:r>
              <a:rPr lang="cs-CZ" sz="700" i="1" dirty="0"/>
              <a:t>MF ČR</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Zástupný symbol pro obsah 4" descr="francie  dem.png"/>
          <p:cNvPicPr>
            <a:picLocks noGrp="1" noChangeAspect="1"/>
          </p:cNvPicPr>
          <p:nvPr>
            <p:ph idx="1"/>
          </p:nvPr>
        </p:nvPicPr>
        <p:blipFill>
          <a:blip r:embed="rId2" cstate="print"/>
          <a:stretch>
            <a:fillRect/>
          </a:stretch>
        </p:blipFill>
        <p:spPr>
          <a:xfrm>
            <a:off x="-32105" y="-35371"/>
            <a:ext cx="5379844" cy="3704289"/>
          </a:xfrm>
        </p:spPr>
      </p:pic>
      <p:sp>
        <p:nvSpPr>
          <p:cNvPr id="4" name="Zástupný symbol pro číslo snímku 3"/>
          <p:cNvSpPr>
            <a:spLocks noGrp="1"/>
          </p:cNvSpPr>
          <p:nvPr>
            <p:ph type="sldNum" sz="quarter" idx="12"/>
          </p:nvPr>
        </p:nvSpPr>
        <p:spPr>
          <a:xfrm>
            <a:off x="8610600" y="6356350"/>
            <a:ext cx="2743200" cy="365125"/>
          </a:xfrm>
        </p:spPr>
        <p:txBody>
          <a:bodyPr/>
          <a:lstStyle/>
          <a:p>
            <a:fld id="{20264769-77EF-4CD0-90DE-F7D7F2D423C4}" type="slidenum">
              <a:rPr lang="cs-CZ" smtClean="0"/>
              <a:pPr/>
              <a:t>50</a:t>
            </a:fld>
            <a:endParaRPr lang="cs-CZ"/>
          </a:p>
        </p:txBody>
      </p:sp>
      <p:pic>
        <p:nvPicPr>
          <p:cNvPr id="7" name="Obrázek 6" descr="Jižní tyrolsko - domonstrace proti vlku – kopie.png"/>
          <p:cNvPicPr>
            <a:picLocks noChangeAspect="1"/>
          </p:cNvPicPr>
          <p:nvPr/>
        </p:nvPicPr>
        <p:blipFill>
          <a:blip r:embed="rId3" cstate="print"/>
          <a:stretch>
            <a:fillRect/>
          </a:stretch>
        </p:blipFill>
        <p:spPr>
          <a:xfrm>
            <a:off x="5541365" y="9667"/>
            <a:ext cx="6650635" cy="3448894"/>
          </a:xfrm>
          <a:prstGeom prst="rect">
            <a:avLst/>
          </a:prstGeom>
        </p:spPr>
      </p:pic>
      <p:pic>
        <p:nvPicPr>
          <p:cNvPr id="8" name="Obrázek 7" descr="německo demonstrace 5.12.2018 – kopie.png"/>
          <p:cNvPicPr>
            <a:picLocks noChangeAspect="1"/>
          </p:cNvPicPr>
          <p:nvPr/>
        </p:nvPicPr>
        <p:blipFill>
          <a:blip r:embed="rId4" cstate="print"/>
          <a:stretch>
            <a:fillRect/>
          </a:stretch>
        </p:blipFill>
        <p:spPr>
          <a:xfrm>
            <a:off x="0" y="3501009"/>
            <a:ext cx="5315635" cy="3347324"/>
          </a:xfrm>
          <a:prstGeom prst="rect">
            <a:avLst/>
          </a:prstGeom>
        </p:spPr>
      </p:pic>
      <p:pic>
        <p:nvPicPr>
          <p:cNvPr id="9" name="Obrázek 8" descr="Založení Národní federace na obranu pastevectví 24.6.2018 Francie – kopie.png"/>
          <p:cNvPicPr>
            <a:picLocks noChangeAspect="1"/>
          </p:cNvPicPr>
          <p:nvPr/>
        </p:nvPicPr>
        <p:blipFill>
          <a:blip r:embed="rId5" cstate="print"/>
          <a:stretch>
            <a:fillRect/>
          </a:stretch>
        </p:blipFill>
        <p:spPr>
          <a:xfrm>
            <a:off x="7156622" y="3458561"/>
            <a:ext cx="5033142" cy="3399439"/>
          </a:xfrm>
          <a:prstGeom prst="rect">
            <a:avLst/>
          </a:prstGeom>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Zástupný symbol pro obsah 4" descr="oheň proti vlkům.png"/>
          <p:cNvPicPr>
            <a:picLocks noGrp="1" noChangeAspect="1"/>
          </p:cNvPicPr>
          <p:nvPr>
            <p:ph idx="1"/>
          </p:nvPr>
        </p:nvPicPr>
        <p:blipFill>
          <a:blip r:embed="rId2" cstate="print"/>
          <a:stretch>
            <a:fillRect/>
          </a:stretch>
        </p:blipFill>
        <p:spPr>
          <a:xfrm>
            <a:off x="780321" y="784275"/>
            <a:ext cx="10631359" cy="5289451"/>
          </a:xfrm>
        </p:spPr>
      </p:pic>
      <p:sp>
        <p:nvSpPr>
          <p:cNvPr id="4" name="Zástupný symbol pro číslo snímku 3"/>
          <p:cNvSpPr>
            <a:spLocks noGrp="1"/>
          </p:cNvSpPr>
          <p:nvPr>
            <p:ph type="sldNum" sz="quarter" idx="12"/>
          </p:nvPr>
        </p:nvSpPr>
        <p:spPr/>
        <p:txBody>
          <a:bodyPr/>
          <a:lstStyle/>
          <a:p>
            <a:fld id="{20264769-77EF-4CD0-90DE-F7D7F2D423C4}" type="slidenum">
              <a:rPr lang="cs-CZ" smtClean="0"/>
              <a:pPr/>
              <a:t>51</a:t>
            </a:fld>
            <a:endParaRPr lang="cs-CZ"/>
          </a:p>
        </p:txBody>
      </p:sp>
      <p:sp>
        <p:nvSpPr>
          <p:cNvPr id="6" name="TextovéPole 5">
            <a:extLst>
              <a:ext uri="{FF2B5EF4-FFF2-40B4-BE49-F238E27FC236}">
                <a16:creationId xmlns:a16="http://schemas.microsoft.com/office/drawing/2014/main" xmlns="" id="{8AF32AE4-5472-4D5F-AC1E-DD943DF7A041}"/>
              </a:ext>
            </a:extLst>
          </p:cNvPr>
          <p:cNvSpPr txBox="1"/>
          <p:nvPr/>
        </p:nvSpPr>
        <p:spPr>
          <a:xfrm>
            <a:off x="860967" y="458297"/>
            <a:ext cx="10515600" cy="369332"/>
          </a:xfrm>
          <a:prstGeom prst="rect">
            <a:avLst/>
          </a:prstGeom>
          <a:noFill/>
        </p:spPr>
        <p:txBody>
          <a:bodyPr wrap="square" rtlCol="0">
            <a:spAutoFit/>
          </a:bodyPr>
          <a:lstStyle/>
          <a:p>
            <a:pPr algn="ctr"/>
            <a:r>
              <a:rPr lang="cs-CZ" b="1" dirty="0"/>
              <a:t>Manifestace proti vlkovi v Německu</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Zástupný symbol pro obsah 4" descr="Francie 2018 dem – kopie.png"/>
          <p:cNvPicPr>
            <a:picLocks noGrp="1" noChangeAspect="1"/>
          </p:cNvPicPr>
          <p:nvPr>
            <p:ph idx="1"/>
          </p:nvPr>
        </p:nvPicPr>
        <p:blipFill>
          <a:blip r:embed="rId2" cstate="print"/>
          <a:stretch>
            <a:fillRect/>
          </a:stretch>
        </p:blipFill>
        <p:spPr>
          <a:xfrm>
            <a:off x="1198061" y="543457"/>
            <a:ext cx="9795879" cy="5771087"/>
          </a:xfrm>
        </p:spPr>
      </p:pic>
      <p:sp>
        <p:nvSpPr>
          <p:cNvPr id="4" name="Zástupný symbol pro číslo snímku 3"/>
          <p:cNvSpPr>
            <a:spLocks noGrp="1"/>
          </p:cNvSpPr>
          <p:nvPr>
            <p:ph type="sldNum" sz="quarter" idx="12"/>
          </p:nvPr>
        </p:nvSpPr>
        <p:spPr/>
        <p:txBody>
          <a:bodyPr/>
          <a:lstStyle/>
          <a:p>
            <a:fld id="{20264769-77EF-4CD0-90DE-F7D7F2D423C4}" type="slidenum">
              <a:rPr lang="cs-CZ" smtClean="0"/>
              <a:pPr/>
              <a:t>52</a:t>
            </a:fld>
            <a:endParaRPr lang="cs-CZ"/>
          </a:p>
        </p:txBody>
      </p:sp>
      <p:sp>
        <p:nvSpPr>
          <p:cNvPr id="6" name="TextovéPole 5">
            <a:extLst>
              <a:ext uri="{FF2B5EF4-FFF2-40B4-BE49-F238E27FC236}">
                <a16:creationId xmlns:a16="http://schemas.microsoft.com/office/drawing/2014/main" xmlns="" id="{2A3C6F03-3823-4A25-A527-AE3D72C01255}"/>
              </a:ext>
            </a:extLst>
          </p:cNvPr>
          <p:cNvSpPr txBox="1"/>
          <p:nvPr/>
        </p:nvSpPr>
        <p:spPr>
          <a:xfrm>
            <a:off x="851486" y="174124"/>
            <a:ext cx="10515600" cy="369332"/>
          </a:xfrm>
          <a:prstGeom prst="rect">
            <a:avLst/>
          </a:prstGeom>
          <a:noFill/>
        </p:spPr>
        <p:txBody>
          <a:bodyPr wrap="square" rtlCol="0">
            <a:spAutoFit/>
          </a:bodyPr>
          <a:lstStyle/>
          <a:p>
            <a:pPr algn="ctr"/>
            <a:r>
              <a:rPr lang="cs-CZ" b="1" dirty="0"/>
              <a:t>Manifestace za ochranu pastevectví ve Francii</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ázek 5">
            <a:extLst>
              <a:ext uri="{FF2B5EF4-FFF2-40B4-BE49-F238E27FC236}">
                <a16:creationId xmlns:a16="http://schemas.microsoft.com/office/drawing/2014/main" xmlns="" id="{57BBE127-70AA-4C19-B603-233D10EA0245}"/>
              </a:ext>
            </a:extLst>
          </p:cNvPr>
          <p:cNvPicPr>
            <a:picLocks noChangeAspect="1"/>
          </p:cNvPicPr>
          <p:nvPr/>
        </p:nvPicPr>
        <p:blipFill>
          <a:blip r:embed="rId3" cstate="print"/>
          <a:stretch>
            <a:fillRect/>
          </a:stretch>
        </p:blipFill>
        <p:spPr>
          <a:xfrm>
            <a:off x="4685566" y="5187022"/>
            <a:ext cx="2958341" cy="1661602"/>
          </a:xfrm>
          <a:prstGeom prst="rect">
            <a:avLst/>
          </a:prstGeom>
        </p:spPr>
      </p:pic>
      <p:sp>
        <p:nvSpPr>
          <p:cNvPr id="2" name="Nadpis 1">
            <a:extLst>
              <a:ext uri="{FF2B5EF4-FFF2-40B4-BE49-F238E27FC236}">
                <a16:creationId xmlns:a16="http://schemas.microsoft.com/office/drawing/2014/main" xmlns="" id="{E586B45D-6910-45F8-AB0D-1A7CDDE324A3}"/>
              </a:ext>
            </a:extLst>
          </p:cNvPr>
          <p:cNvSpPr>
            <a:spLocks noGrp="1"/>
          </p:cNvSpPr>
          <p:nvPr>
            <p:ph type="title"/>
          </p:nvPr>
        </p:nvSpPr>
        <p:spPr>
          <a:xfrm>
            <a:off x="609600" y="202291"/>
            <a:ext cx="10972800" cy="1143000"/>
          </a:xfrm>
        </p:spPr>
        <p:txBody>
          <a:bodyPr/>
          <a:lstStyle/>
          <a:p>
            <a:pPr algn="ctr"/>
            <a:r>
              <a:rPr lang="cs-CZ" b="1" dirty="0"/>
              <a:t>Žaloba na stát</a:t>
            </a:r>
          </a:p>
        </p:txBody>
      </p:sp>
      <p:sp>
        <p:nvSpPr>
          <p:cNvPr id="3" name="Zástupný symbol pro obsah 2">
            <a:extLst>
              <a:ext uri="{FF2B5EF4-FFF2-40B4-BE49-F238E27FC236}">
                <a16:creationId xmlns:a16="http://schemas.microsoft.com/office/drawing/2014/main" xmlns="" id="{000E136A-27F1-4E42-8442-1354FD1DD5C4}"/>
              </a:ext>
            </a:extLst>
          </p:cNvPr>
          <p:cNvSpPr>
            <a:spLocks noGrp="1"/>
          </p:cNvSpPr>
          <p:nvPr>
            <p:ph idx="1"/>
          </p:nvPr>
        </p:nvSpPr>
        <p:spPr>
          <a:xfrm>
            <a:off x="839416" y="1285409"/>
            <a:ext cx="10882745" cy="4351338"/>
          </a:xfrm>
        </p:spPr>
        <p:txBody>
          <a:bodyPr>
            <a:normAutofit/>
          </a:bodyPr>
          <a:lstStyle/>
          <a:p>
            <a:r>
              <a:rPr lang="cs-CZ" sz="2800" dirty="0"/>
              <a:t>Jsem jedním z pěti chovatelů z Broumovska, kteří podali žalobu na stát</a:t>
            </a:r>
          </a:p>
          <a:p>
            <a:r>
              <a:rPr lang="cs-CZ" sz="2800" dirty="0"/>
              <a:t>Cílem je změnit právní úpravu ochrany vlka</a:t>
            </a:r>
          </a:p>
          <a:p>
            <a:r>
              <a:rPr lang="cs-CZ" sz="2800" dirty="0"/>
              <a:t>Jsme přesvědčeni, že žalované složky státu jednají proti ústavě</a:t>
            </a:r>
          </a:p>
          <a:p>
            <a:r>
              <a:rPr lang="cs-CZ" sz="2800" dirty="0"/>
              <a:t>Chceme se dostat až k Ústavnímu soudu, který jediný může doporučit změnu v zákoně</a:t>
            </a:r>
          </a:p>
          <a:p>
            <a:r>
              <a:rPr lang="cs-CZ" sz="2800" dirty="0"/>
              <a:t>Jsme přesvědčeni, že soud by neměl jen vykládat zákony, ale také</a:t>
            </a:r>
            <a:br>
              <a:rPr lang="cs-CZ" sz="2800" dirty="0"/>
            </a:br>
            <a:r>
              <a:rPr lang="cs-CZ" sz="2800" dirty="0"/>
              <a:t>hledat spravedlnost</a:t>
            </a:r>
          </a:p>
          <a:p>
            <a:r>
              <a:rPr lang="cs-CZ" sz="2800" dirty="0"/>
              <a:t>Všechny výdaje spojené s žalobou si hradíme ze svých prostředků</a:t>
            </a:r>
          </a:p>
        </p:txBody>
      </p:sp>
      <p:sp>
        <p:nvSpPr>
          <p:cNvPr id="4" name="Zástupný symbol pro číslo snímku 3">
            <a:extLst>
              <a:ext uri="{FF2B5EF4-FFF2-40B4-BE49-F238E27FC236}">
                <a16:creationId xmlns:a16="http://schemas.microsoft.com/office/drawing/2014/main" xmlns="" id="{742E4C36-8B3B-4962-884F-64CD60BAE2A5}"/>
              </a:ext>
            </a:extLst>
          </p:cNvPr>
          <p:cNvSpPr>
            <a:spLocks noGrp="1"/>
          </p:cNvSpPr>
          <p:nvPr>
            <p:ph type="sldNum" sz="quarter" idx="12"/>
          </p:nvPr>
        </p:nvSpPr>
        <p:spPr/>
        <p:txBody>
          <a:bodyPr/>
          <a:lstStyle/>
          <a:p>
            <a:fld id="{4FAB73BC-B049-4115-A692-8D63A059BFB8}" type="slidenum">
              <a:rPr lang="en-US" smtClean="0"/>
              <a:pPr/>
              <a:t>53</a:t>
            </a:fld>
            <a:endParaRPr lang="en-US" dirty="0"/>
          </a:p>
        </p:txBody>
      </p:sp>
      <p:sp>
        <p:nvSpPr>
          <p:cNvPr id="10" name="Obdélník 9">
            <a:extLst>
              <a:ext uri="{FF2B5EF4-FFF2-40B4-BE49-F238E27FC236}">
                <a16:creationId xmlns:a16="http://schemas.microsoft.com/office/drawing/2014/main" xmlns="" id="{B61D056F-A1A5-4FE8-9612-96B1C0B41F96}"/>
              </a:ext>
            </a:extLst>
          </p:cNvPr>
          <p:cNvSpPr/>
          <p:nvPr/>
        </p:nvSpPr>
        <p:spPr>
          <a:xfrm>
            <a:off x="4921044" y="6694736"/>
            <a:ext cx="2487386" cy="153888"/>
          </a:xfrm>
          <a:prstGeom prst="rect">
            <a:avLst/>
          </a:prstGeom>
        </p:spPr>
        <p:txBody>
          <a:bodyPr wrap="square">
            <a:spAutoFit/>
          </a:bodyPr>
          <a:lstStyle/>
          <a:p>
            <a:r>
              <a:rPr lang="cs-CZ" sz="400" dirty="0"/>
              <a:t>Zdroj obrázku: </a:t>
            </a:r>
            <a:r>
              <a:rPr lang="cs-CZ" sz="400" i="1" dirty="0"/>
              <a:t>https://www.piratskelisty.cz/clanek-1716-chceme-spravedlnost-pro-vsechny-jeste-v-tomto-stoleti</a:t>
            </a:r>
          </a:p>
        </p:txBody>
      </p:sp>
      <p:grpSp>
        <p:nvGrpSpPr>
          <p:cNvPr id="11" name="Skupina 10">
            <a:extLst>
              <a:ext uri="{FF2B5EF4-FFF2-40B4-BE49-F238E27FC236}">
                <a16:creationId xmlns:a16="http://schemas.microsoft.com/office/drawing/2014/main" xmlns="" id="{6A671647-1E27-4CFB-861D-8B779F7DCD2B}"/>
              </a:ext>
            </a:extLst>
          </p:cNvPr>
          <p:cNvGrpSpPr/>
          <p:nvPr/>
        </p:nvGrpSpPr>
        <p:grpSpPr>
          <a:xfrm>
            <a:off x="0" y="6119336"/>
            <a:ext cx="3922380" cy="738664"/>
            <a:chOff x="0" y="6174226"/>
            <a:chExt cx="3922380" cy="738664"/>
          </a:xfrm>
        </p:grpSpPr>
        <p:pic>
          <p:nvPicPr>
            <p:cNvPr id="12" name="Obrázek 11">
              <a:extLst>
                <a:ext uri="{FF2B5EF4-FFF2-40B4-BE49-F238E27FC236}">
                  <a16:creationId xmlns:a16="http://schemas.microsoft.com/office/drawing/2014/main" xmlns="" id="{35BE2C36-1908-4421-80AA-873912767B1D}"/>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971600" y="6445494"/>
              <a:ext cx="1224136" cy="412288"/>
            </a:xfrm>
            <a:prstGeom prst="rect">
              <a:avLst/>
            </a:prstGeom>
          </p:spPr>
        </p:pic>
        <p:sp>
          <p:nvSpPr>
            <p:cNvPr id="13" name="TextovéPole 12">
              <a:extLst>
                <a:ext uri="{FF2B5EF4-FFF2-40B4-BE49-F238E27FC236}">
                  <a16:creationId xmlns:a16="http://schemas.microsoft.com/office/drawing/2014/main" xmlns="" id="{9F8D2337-E7F5-4D58-8C76-3CEDCCCC7082}"/>
                </a:ext>
              </a:extLst>
            </p:cNvPr>
            <p:cNvSpPr txBox="1"/>
            <p:nvPr/>
          </p:nvSpPr>
          <p:spPr>
            <a:xfrm>
              <a:off x="0" y="6174226"/>
              <a:ext cx="3922380" cy="738664"/>
            </a:xfrm>
            <a:prstGeom prst="rect">
              <a:avLst/>
            </a:prstGeom>
            <a:noFill/>
          </p:spPr>
          <p:txBody>
            <a:bodyPr wrap="square" rtlCol="0">
              <a:spAutoFit/>
            </a:bodyPr>
            <a:lstStyle/>
            <a:p>
              <a:r>
                <a:rPr lang="cs-CZ" sz="1400" i="1" dirty="0"/>
                <a:t>Svaz chovatelů ovcí a koz </a:t>
              </a:r>
              <a:r>
                <a:rPr lang="cs-CZ" sz="1400" i="1" dirty="0" err="1"/>
                <a:t>z.s</a:t>
              </a:r>
              <a:r>
                <a:rPr lang="cs-CZ" sz="1400" i="1" dirty="0"/>
                <a:t>.</a:t>
              </a:r>
            </a:p>
            <a:p>
              <a:r>
                <a:rPr lang="cs-CZ" sz="1400" i="1" dirty="0"/>
                <a:t>Kouty</a:t>
              </a:r>
            </a:p>
            <a:p>
              <a:r>
                <a:rPr lang="cs-CZ" sz="1400" i="1" dirty="0"/>
                <a:t>06. 04. 2019</a:t>
              </a:r>
            </a:p>
          </p:txBody>
        </p:sp>
      </p:grpSp>
    </p:spTree>
    <p:extLst>
      <p:ext uri="{BB962C8B-B14F-4D97-AF65-F5344CB8AC3E}">
        <p14:creationId xmlns:p14="http://schemas.microsoft.com/office/powerpoint/2010/main" xmlns="" val="261222175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algn="ctr"/>
            <a:r>
              <a:rPr lang="cs-CZ" b="1" dirty="0"/>
              <a:t>Program péče o vlka obecného</a:t>
            </a:r>
            <a:endParaRPr lang="cs-CZ" dirty="0"/>
          </a:p>
        </p:txBody>
      </p:sp>
      <p:pic>
        <p:nvPicPr>
          <p:cNvPr id="5" name="Zástupný symbol pro obsah 4" descr="Program péče.png"/>
          <p:cNvPicPr>
            <a:picLocks noGrp="1" noChangeAspect="1"/>
          </p:cNvPicPr>
          <p:nvPr>
            <p:ph idx="1"/>
          </p:nvPr>
        </p:nvPicPr>
        <p:blipFill>
          <a:blip r:embed="rId2" cstate="print"/>
          <a:stretch>
            <a:fillRect/>
          </a:stretch>
        </p:blipFill>
        <p:spPr>
          <a:xfrm>
            <a:off x="3256061" y="1825625"/>
            <a:ext cx="5679877" cy="4351338"/>
          </a:xfrm>
        </p:spPr>
      </p:pic>
      <p:sp>
        <p:nvSpPr>
          <p:cNvPr id="4" name="Zástupný symbol pro číslo snímku 3"/>
          <p:cNvSpPr>
            <a:spLocks noGrp="1"/>
          </p:cNvSpPr>
          <p:nvPr>
            <p:ph type="sldNum" sz="quarter" idx="12"/>
          </p:nvPr>
        </p:nvSpPr>
        <p:spPr/>
        <p:txBody>
          <a:bodyPr/>
          <a:lstStyle/>
          <a:p>
            <a:fld id="{20264769-77EF-4CD0-90DE-F7D7F2D423C4}" type="slidenum">
              <a:rPr lang="cs-CZ" smtClean="0"/>
              <a:pPr/>
              <a:t>54</a:t>
            </a:fld>
            <a:endParaRPr lang="cs-CZ"/>
          </a:p>
        </p:txBody>
      </p:sp>
      <p:grpSp>
        <p:nvGrpSpPr>
          <p:cNvPr id="6" name="Skupina 5">
            <a:extLst>
              <a:ext uri="{FF2B5EF4-FFF2-40B4-BE49-F238E27FC236}">
                <a16:creationId xmlns:a16="http://schemas.microsoft.com/office/drawing/2014/main" xmlns="" id="{6087718C-16D9-4DA1-85C3-E7CE1A258810}"/>
              </a:ext>
            </a:extLst>
          </p:cNvPr>
          <p:cNvGrpSpPr/>
          <p:nvPr/>
        </p:nvGrpSpPr>
        <p:grpSpPr>
          <a:xfrm>
            <a:off x="0" y="6119336"/>
            <a:ext cx="3922380" cy="738664"/>
            <a:chOff x="0" y="6174226"/>
            <a:chExt cx="3922380" cy="738664"/>
          </a:xfrm>
        </p:grpSpPr>
        <p:pic>
          <p:nvPicPr>
            <p:cNvPr id="7" name="Obrázek 6">
              <a:extLst>
                <a:ext uri="{FF2B5EF4-FFF2-40B4-BE49-F238E27FC236}">
                  <a16:creationId xmlns:a16="http://schemas.microsoft.com/office/drawing/2014/main" xmlns="" id="{931E7F40-0D17-4CE6-9538-2D94595EDC70}"/>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971600" y="6445494"/>
              <a:ext cx="1224136" cy="412288"/>
            </a:xfrm>
            <a:prstGeom prst="rect">
              <a:avLst/>
            </a:prstGeom>
          </p:spPr>
        </p:pic>
        <p:sp>
          <p:nvSpPr>
            <p:cNvPr id="8" name="TextovéPole 7">
              <a:extLst>
                <a:ext uri="{FF2B5EF4-FFF2-40B4-BE49-F238E27FC236}">
                  <a16:creationId xmlns:a16="http://schemas.microsoft.com/office/drawing/2014/main" xmlns="" id="{62662775-2E98-40F1-81D4-F7A0A42EDFC8}"/>
                </a:ext>
              </a:extLst>
            </p:cNvPr>
            <p:cNvSpPr txBox="1"/>
            <p:nvPr/>
          </p:nvSpPr>
          <p:spPr>
            <a:xfrm>
              <a:off x="0" y="6174226"/>
              <a:ext cx="3922380" cy="738664"/>
            </a:xfrm>
            <a:prstGeom prst="rect">
              <a:avLst/>
            </a:prstGeom>
            <a:noFill/>
          </p:spPr>
          <p:txBody>
            <a:bodyPr wrap="square" rtlCol="0">
              <a:spAutoFit/>
            </a:bodyPr>
            <a:lstStyle/>
            <a:p>
              <a:r>
                <a:rPr lang="cs-CZ" sz="1400" i="1" dirty="0"/>
                <a:t>Svaz chovatelů ovcí a koz </a:t>
              </a:r>
              <a:r>
                <a:rPr lang="cs-CZ" sz="1400" i="1" dirty="0" err="1"/>
                <a:t>z.s</a:t>
              </a:r>
              <a:r>
                <a:rPr lang="cs-CZ" sz="1400" i="1" dirty="0"/>
                <a:t>.</a:t>
              </a:r>
            </a:p>
            <a:p>
              <a:r>
                <a:rPr lang="cs-CZ" sz="1400" i="1" dirty="0"/>
                <a:t>Kouty</a:t>
              </a:r>
            </a:p>
            <a:p>
              <a:r>
                <a:rPr lang="cs-CZ" sz="1400" i="1" dirty="0"/>
                <a:t>06. 04. 2019</a:t>
              </a:r>
            </a:p>
          </p:txBody>
        </p:sp>
      </p:gr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838200" y="620688"/>
            <a:ext cx="10515600" cy="5556275"/>
          </a:xfrm>
        </p:spPr>
        <p:txBody>
          <a:bodyPr>
            <a:normAutofit lnSpcReduction="10000"/>
          </a:bodyPr>
          <a:lstStyle/>
          <a:p>
            <a:r>
              <a:rPr lang="cs-CZ" dirty="0"/>
              <a:t>Je to promarněná příležitost ke kompromisu</a:t>
            </a:r>
          </a:p>
          <a:p>
            <a:r>
              <a:rPr lang="cs-CZ" dirty="0"/>
              <a:t>Zpracovala jej AOPK ČR ve spolupráci s ČZU, Hnutím DUHA, MŽP, </a:t>
            </a:r>
            <a:r>
              <a:rPr lang="cs-CZ" dirty="0" err="1"/>
              <a:t>Mendelovou</a:t>
            </a:r>
            <a:r>
              <a:rPr lang="cs-CZ" dirty="0"/>
              <a:t> univerzitou v Brně, NP a CHKO Šumava, ÚBO AV ČR, Univerzitou Karlovou. </a:t>
            </a:r>
            <a:r>
              <a:rPr lang="cs-CZ" dirty="0">
                <a:solidFill>
                  <a:srgbClr val="FF0000"/>
                </a:solidFill>
              </a:rPr>
              <a:t>Žádný zástupce chovatelů, myslivců a obyvatel dotčených území.</a:t>
            </a:r>
          </a:p>
          <a:p>
            <a:r>
              <a:rPr lang="cs-CZ" dirty="0"/>
              <a:t>Jedná se o 108 stránkový manuál, jak vyjít vlkům vstříc v rekolonizaci celého území. </a:t>
            </a:r>
          </a:p>
          <a:p>
            <a:r>
              <a:rPr lang="cs-CZ" dirty="0"/>
              <a:t>Jediná kladná část je deklarovaná snaha o vyplácení reálných náhrad a snaha o nižší byrokracii při žádání o dotace </a:t>
            </a:r>
          </a:p>
          <a:p>
            <a:r>
              <a:rPr lang="cs-CZ" dirty="0"/>
              <a:t>Za peníze daňových poplatníků si s ideologickým podtextem privatizují veřejný prostor s cílem vytlačit člověka do měst</a:t>
            </a:r>
          </a:p>
          <a:p>
            <a:r>
              <a:rPr lang="cs-CZ" dirty="0"/>
              <a:t>Kopíruje podobné materiály ze sousedních zemí, které jsou už vývojem překonány a zastaralé</a:t>
            </a:r>
          </a:p>
        </p:txBody>
      </p:sp>
      <p:sp>
        <p:nvSpPr>
          <p:cNvPr id="4" name="Zástupný symbol pro číslo snímku 3"/>
          <p:cNvSpPr>
            <a:spLocks noGrp="1"/>
          </p:cNvSpPr>
          <p:nvPr>
            <p:ph type="sldNum" sz="quarter" idx="12"/>
          </p:nvPr>
        </p:nvSpPr>
        <p:spPr/>
        <p:txBody>
          <a:bodyPr/>
          <a:lstStyle/>
          <a:p>
            <a:fld id="{20264769-77EF-4CD0-90DE-F7D7F2D423C4}" type="slidenum">
              <a:rPr lang="cs-CZ" smtClean="0"/>
              <a:pPr/>
              <a:t>55</a:t>
            </a:fld>
            <a:endParaRPr lang="cs-CZ"/>
          </a:p>
        </p:txBody>
      </p:sp>
      <p:grpSp>
        <p:nvGrpSpPr>
          <p:cNvPr id="5" name="Skupina 4">
            <a:extLst>
              <a:ext uri="{FF2B5EF4-FFF2-40B4-BE49-F238E27FC236}">
                <a16:creationId xmlns:a16="http://schemas.microsoft.com/office/drawing/2014/main" xmlns="" id="{A26892B1-8329-4ADB-ABFA-92FB486D9FE7}"/>
              </a:ext>
            </a:extLst>
          </p:cNvPr>
          <p:cNvGrpSpPr/>
          <p:nvPr/>
        </p:nvGrpSpPr>
        <p:grpSpPr>
          <a:xfrm>
            <a:off x="0" y="6119336"/>
            <a:ext cx="3922380" cy="738664"/>
            <a:chOff x="0" y="6174226"/>
            <a:chExt cx="3922380" cy="738664"/>
          </a:xfrm>
        </p:grpSpPr>
        <p:pic>
          <p:nvPicPr>
            <p:cNvPr id="6" name="Obrázek 5">
              <a:extLst>
                <a:ext uri="{FF2B5EF4-FFF2-40B4-BE49-F238E27FC236}">
                  <a16:creationId xmlns:a16="http://schemas.microsoft.com/office/drawing/2014/main" xmlns="" id="{45F7E241-912E-4638-A3A7-D55B58ADFB56}"/>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971600" y="6445494"/>
              <a:ext cx="1224136" cy="412288"/>
            </a:xfrm>
            <a:prstGeom prst="rect">
              <a:avLst/>
            </a:prstGeom>
          </p:spPr>
        </p:pic>
        <p:sp>
          <p:nvSpPr>
            <p:cNvPr id="7" name="TextovéPole 6">
              <a:extLst>
                <a:ext uri="{FF2B5EF4-FFF2-40B4-BE49-F238E27FC236}">
                  <a16:creationId xmlns:a16="http://schemas.microsoft.com/office/drawing/2014/main" xmlns="" id="{26A1B8C0-0850-4EDB-A800-F470C8F68906}"/>
                </a:ext>
              </a:extLst>
            </p:cNvPr>
            <p:cNvSpPr txBox="1"/>
            <p:nvPr/>
          </p:nvSpPr>
          <p:spPr>
            <a:xfrm>
              <a:off x="0" y="6174226"/>
              <a:ext cx="3922380" cy="738664"/>
            </a:xfrm>
            <a:prstGeom prst="rect">
              <a:avLst/>
            </a:prstGeom>
            <a:noFill/>
          </p:spPr>
          <p:txBody>
            <a:bodyPr wrap="square" rtlCol="0">
              <a:spAutoFit/>
            </a:bodyPr>
            <a:lstStyle/>
            <a:p>
              <a:r>
                <a:rPr lang="cs-CZ" sz="1400" i="1" dirty="0"/>
                <a:t>Svaz chovatelů ovcí a koz </a:t>
              </a:r>
              <a:r>
                <a:rPr lang="cs-CZ" sz="1400" i="1" dirty="0" err="1"/>
                <a:t>z.s</a:t>
              </a:r>
              <a:r>
                <a:rPr lang="cs-CZ" sz="1400" i="1" dirty="0"/>
                <a:t>.</a:t>
              </a:r>
            </a:p>
            <a:p>
              <a:r>
                <a:rPr lang="cs-CZ" sz="1400" i="1" dirty="0"/>
                <a:t>Kouty</a:t>
              </a:r>
            </a:p>
            <a:p>
              <a:r>
                <a:rPr lang="cs-CZ" sz="1400" i="1" dirty="0"/>
                <a:t>06. 04. 2019</a:t>
              </a:r>
            </a:p>
          </p:txBody>
        </p:sp>
      </p:gr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838200" y="620688"/>
            <a:ext cx="10515600" cy="5556275"/>
          </a:xfrm>
        </p:spPr>
        <p:txBody>
          <a:bodyPr>
            <a:normAutofit/>
          </a:bodyPr>
          <a:lstStyle/>
          <a:p>
            <a:r>
              <a:rPr lang="cs-CZ" dirty="0"/>
              <a:t>Nereaguje na nový postoj Evropské komise z 8. 11. 2018 - </a:t>
            </a:r>
            <a:r>
              <a:rPr lang="cs-CZ" dirty="0">
                <a:solidFill>
                  <a:srgbClr val="FF0000"/>
                </a:solidFill>
              </a:rPr>
              <a:t>Změny pokynů pro státní podporu pro odvětví zemědělství s cílem lépe řešit škody způsobené vlky – 100 % hrazení nákladů</a:t>
            </a:r>
          </a:p>
          <a:p>
            <a:r>
              <a:rPr lang="cs-CZ" dirty="0"/>
              <a:t>V celém dokumentu nejsou žádná konkrétní čísla</a:t>
            </a:r>
          </a:p>
          <a:p>
            <a:r>
              <a:rPr lang="cs-CZ" dirty="0"/>
              <a:t>Nereflektuje postoj vědecké veřejnosti, která se dívá na současný přístup k vlčí rekolonizaci skepticky</a:t>
            </a:r>
          </a:p>
          <a:p>
            <a:r>
              <a:rPr lang="cs-CZ" dirty="0"/>
              <a:t>Nereagují na současný katastrofální vývoj v Evropě </a:t>
            </a:r>
          </a:p>
          <a:p>
            <a:r>
              <a:rPr lang="cs-CZ" dirty="0"/>
              <a:t>Zesměšňují obavy lidí z kontaktu s vlky a snížení komfortu pobytu v přírodě</a:t>
            </a:r>
          </a:p>
          <a:p>
            <a:r>
              <a:rPr lang="cs-CZ" dirty="0"/>
              <a:t>Bagatelizují možnost napadení vlkem</a:t>
            </a:r>
          </a:p>
          <a:p>
            <a:endParaRPr lang="cs-CZ" dirty="0"/>
          </a:p>
        </p:txBody>
      </p:sp>
      <p:sp>
        <p:nvSpPr>
          <p:cNvPr id="4" name="Zástupný symbol pro číslo snímku 3"/>
          <p:cNvSpPr>
            <a:spLocks noGrp="1"/>
          </p:cNvSpPr>
          <p:nvPr>
            <p:ph type="sldNum" sz="quarter" idx="12"/>
          </p:nvPr>
        </p:nvSpPr>
        <p:spPr/>
        <p:txBody>
          <a:bodyPr/>
          <a:lstStyle/>
          <a:p>
            <a:fld id="{20264769-77EF-4CD0-90DE-F7D7F2D423C4}" type="slidenum">
              <a:rPr lang="cs-CZ" smtClean="0"/>
              <a:pPr/>
              <a:t>56</a:t>
            </a:fld>
            <a:endParaRPr lang="cs-CZ"/>
          </a:p>
        </p:txBody>
      </p:sp>
      <p:grpSp>
        <p:nvGrpSpPr>
          <p:cNvPr id="5" name="Skupina 4">
            <a:extLst>
              <a:ext uri="{FF2B5EF4-FFF2-40B4-BE49-F238E27FC236}">
                <a16:creationId xmlns:a16="http://schemas.microsoft.com/office/drawing/2014/main" xmlns="" id="{2840EB09-5CB7-4B03-87F6-A051D8408552}"/>
              </a:ext>
            </a:extLst>
          </p:cNvPr>
          <p:cNvGrpSpPr/>
          <p:nvPr/>
        </p:nvGrpSpPr>
        <p:grpSpPr>
          <a:xfrm>
            <a:off x="0" y="6119336"/>
            <a:ext cx="3922380" cy="738664"/>
            <a:chOff x="0" y="6174226"/>
            <a:chExt cx="3922380" cy="738664"/>
          </a:xfrm>
        </p:grpSpPr>
        <p:pic>
          <p:nvPicPr>
            <p:cNvPr id="6" name="Obrázek 5">
              <a:extLst>
                <a:ext uri="{FF2B5EF4-FFF2-40B4-BE49-F238E27FC236}">
                  <a16:creationId xmlns:a16="http://schemas.microsoft.com/office/drawing/2014/main" xmlns="" id="{1CEA79AA-B1FA-4408-BD2D-A8E26A0F2C85}"/>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971600" y="6445494"/>
              <a:ext cx="1224136" cy="412288"/>
            </a:xfrm>
            <a:prstGeom prst="rect">
              <a:avLst/>
            </a:prstGeom>
          </p:spPr>
        </p:pic>
        <p:sp>
          <p:nvSpPr>
            <p:cNvPr id="7" name="TextovéPole 6">
              <a:extLst>
                <a:ext uri="{FF2B5EF4-FFF2-40B4-BE49-F238E27FC236}">
                  <a16:creationId xmlns:a16="http://schemas.microsoft.com/office/drawing/2014/main" xmlns="" id="{B581567D-BD7C-473B-B7F3-0193279BFFC6}"/>
                </a:ext>
              </a:extLst>
            </p:cNvPr>
            <p:cNvSpPr txBox="1"/>
            <p:nvPr/>
          </p:nvSpPr>
          <p:spPr>
            <a:xfrm>
              <a:off x="0" y="6174226"/>
              <a:ext cx="3922380" cy="738664"/>
            </a:xfrm>
            <a:prstGeom prst="rect">
              <a:avLst/>
            </a:prstGeom>
            <a:noFill/>
          </p:spPr>
          <p:txBody>
            <a:bodyPr wrap="square" rtlCol="0">
              <a:spAutoFit/>
            </a:bodyPr>
            <a:lstStyle/>
            <a:p>
              <a:r>
                <a:rPr lang="cs-CZ" sz="1400" i="1" dirty="0"/>
                <a:t>Svaz chovatelů ovcí a koz </a:t>
              </a:r>
              <a:r>
                <a:rPr lang="cs-CZ" sz="1400" i="1" dirty="0" err="1"/>
                <a:t>z.s</a:t>
              </a:r>
              <a:r>
                <a:rPr lang="cs-CZ" sz="1400" i="1" dirty="0"/>
                <a:t>.</a:t>
              </a:r>
            </a:p>
            <a:p>
              <a:r>
                <a:rPr lang="cs-CZ" sz="1400" i="1" dirty="0"/>
                <a:t>Kouty</a:t>
              </a:r>
            </a:p>
            <a:p>
              <a:r>
                <a:rPr lang="cs-CZ" sz="1400" i="1" dirty="0"/>
                <a:t>06. 04. 2019</a:t>
              </a:r>
            </a:p>
          </p:txBody>
        </p:sp>
      </p:grpSp>
      <p:sp>
        <p:nvSpPr>
          <p:cNvPr id="8" name="TextovéPole 7"/>
          <p:cNvSpPr txBox="1"/>
          <p:nvPr/>
        </p:nvSpPr>
        <p:spPr>
          <a:xfrm>
            <a:off x="2207568" y="5517232"/>
            <a:ext cx="7425431" cy="461665"/>
          </a:xfrm>
          <a:prstGeom prst="rect">
            <a:avLst/>
          </a:prstGeom>
          <a:noFill/>
        </p:spPr>
        <p:txBody>
          <a:bodyPr wrap="none" rtlCol="0">
            <a:spAutoFit/>
          </a:bodyPr>
          <a:lstStyle/>
          <a:p>
            <a:r>
              <a:rPr lang="cs-CZ" sz="800" dirty="0" smtClean="0">
                <a:hlinkClick r:id="rId3"/>
              </a:rPr>
              <a:t>https://</a:t>
            </a:r>
            <a:r>
              <a:rPr lang="cs-CZ" sz="800" dirty="0" smtClean="0">
                <a:hlinkClick r:id="rId3"/>
              </a:rPr>
              <a:t>www.lemonde.fr/planete/article/2018/02/19/plan-loup-le-gouvernement-vise-une-population-de-500-canides_5259200_3244.html</a:t>
            </a:r>
            <a:endParaRPr lang="cs-CZ" sz="800" dirty="0" smtClean="0"/>
          </a:p>
          <a:p>
            <a:r>
              <a:rPr lang="cs-CZ" sz="800" dirty="0" smtClean="0">
                <a:hlinkClick r:id="rId4"/>
              </a:rPr>
              <a:t>http://</a:t>
            </a:r>
            <a:r>
              <a:rPr lang="cs-CZ" sz="800" dirty="0" smtClean="0">
                <a:hlinkClick r:id="rId4"/>
              </a:rPr>
              <a:t>www.</a:t>
            </a:r>
            <a:r>
              <a:rPr lang="cs-CZ" sz="800" dirty="0" err="1" smtClean="0">
                <a:hlinkClick r:id="rId4"/>
              </a:rPr>
              <a:t>auvergne</a:t>
            </a:r>
            <a:r>
              <a:rPr lang="cs-CZ" sz="800" dirty="0" smtClean="0">
                <a:hlinkClick r:id="rId4"/>
              </a:rPr>
              <a:t>-</a:t>
            </a:r>
            <a:r>
              <a:rPr lang="cs-CZ" sz="800" dirty="0" err="1" smtClean="0">
                <a:hlinkClick r:id="rId4"/>
              </a:rPr>
              <a:t>rhone</a:t>
            </a:r>
            <a:r>
              <a:rPr lang="cs-CZ" sz="800" dirty="0" smtClean="0">
                <a:hlinkClick r:id="rId4"/>
              </a:rPr>
              <a:t>-</a:t>
            </a:r>
            <a:r>
              <a:rPr lang="cs-CZ" sz="800" dirty="0" err="1" smtClean="0">
                <a:hlinkClick r:id="rId4"/>
              </a:rPr>
              <a:t>alpes.developpement</a:t>
            </a:r>
            <a:r>
              <a:rPr lang="cs-CZ" sz="800" dirty="0" smtClean="0">
                <a:hlinkClick r:id="rId4"/>
              </a:rPr>
              <a:t>-</a:t>
            </a:r>
            <a:r>
              <a:rPr lang="cs-CZ" sz="800" dirty="0" err="1" smtClean="0">
                <a:hlinkClick r:id="rId4"/>
              </a:rPr>
              <a:t>durable.gouv.fr</a:t>
            </a:r>
            <a:r>
              <a:rPr lang="cs-CZ" sz="800" dirty="0" smtClean="0">
                <a:hlinkClick r:id="rId4"/>
              </a:rPr>
              <a:t>/</a:t>
            </a:r>
            <a:r>
              <a:rPr lang="cs-CZ" sz="800" dirty="0" err="1" smtClean="0">
                <a:hlinkClick r:id="rId4"/>
              </a:rPr>
              <a:t>plan</a:t>
            </a:r>
            <a:r>
              <a:rPr lang="cs-CZ" sz="800" dirty="0" smtClean="0">
                <a:hlinkClick r:id="rId4"/>
              </a:rPr>
              <a:t>-</a:t>
            </a:r>
            <a:r>
              <a:rPr lang="cs-CZ" sz="800" dirty="0" err="1" smtClean="0">
                <a:hlinkClick r:id="rId4"/>
              </a:rPr>
              <a:t>national</a:t>
            </a:r>
            <a:r>
              <a:rPr lang="cs-CZ" sz="800" dirty="0" smtClean="0">
                <a:hlinkClick r:id="rId4"/>
              </a:rPr>
              <a:t>-d-</a:t>
            </a:r>
            <a:r>
              <a:rPr lang="cs-CZ" sz="800" dirty="0" err="1" smtClean="0">
                <a:hlinkClick r:id="rId4"/>
              </a:rPr>
              <a:t>actions</a:t>
            </a:r>
            <a:r>
              <a:rPr lang="cs-CZ" sz="800" dirty="0" smtClean="0">
                <a:hlinkClick r:id="rId4"/>
              </a:rPr>
              <a:t>-2018-2023-</a:t>
            </a:r>
            <a:r>
              <a:rPr lang="cs-CZ" sz="800" dirty="0" err="1" smtClean="0">
                <a:hlinkClick r:id="rId4"/>
              </a:rPr>
              <a:t>sur</a:t>
            </a:r>
            <a:r>
              <a:rPr lang="cs-CZ" sz="800" dirty="0" smtClean="0">
                <a:hlinkClick r:id="rId4"/>
              </a:rPr>
              <a:t>-</a:t>
            </a:r>
            <a:r>
              <a:rPr lang="cs-CZ" sz="800" dirty="0" err="1" smtClean="0">
                <a:hlinkClick r:id="rId4"/>
              </a:rPr>
              <a:t>le</a:t>
            </a:r>
            <a:r>
              <a:rPr lang="cs-CZ" sz="800" dirty="0" smtClean="0">
                <a:hlinkClick r:id="rId4"/>
              </a:rPr>
              <a:t>-</a:t>
            </a:r>
            <a:r>
              <a:rPr lang="cs-CZ" sz="800" dirty="0" err="1" smtClean="0">
                <a:hlinkClick r:id="rId4"/>
              </a:rPr>
              <a:t>loup</a:t>
            </a:r>
            <a:r>
              <a:rPr lang="cs-CZ" sz="800" dirty="0" smtClean="0">
                <a:hlinkClick r:id="rId4"/>
              </a:rPr>
              <a:t>-</a:t>
            </a:r>
            <a:r>
              <a:rPr lang="cs-CZ" sz="800" dirty="0" err="1" smtClean="0">
                <a:hlinkClick r:id="rId4"/>
              </a:rPr>
              <a:t>et</a:t>
            </a:r>
            <a:r>
              <a:rPr lang="cs-CZ" sz="800" dirty="0" smtClean="0">
                <a:hlinkClick r:id="rId4"/>
              </a:rPr>
              <a:t>-r4388.html</a:t>
            </a:r>
            <a:endParaRPr lang="cs-CZ" sz="800" dirty="0" smtClean="0"/>
          </a:p>
          <a:p>
            <a:r>
              <a:rPr lang="cs-CZ" sz="800" dirty="0" smtClean="0">
                <a:hlinkClick r:id="rId5"/>
              </a:rPr>
              <a:t>https://ec.europa.eu/info/news/amendments-state-aid-guidelines-agriculture-sector-better-address-damages-caused-wolves-and-other-protected-animals-2018-nov-08_en</a:t>
            </a:r>
            <a:endParaRPr lang="cs-CZ" sz="800" dirty="0"/>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181423"/>
            <a:ext cx="10515600" cy="1325563"/>
          </a:xfrm>
        </p:spPr>
        <p:txBody>
          <a:bodyPr/>
          <a:lstStyle/>
          <a:p>
            <a:r>
              <a:rPr lang="cs-CZ" b="1" dirty="0"/>
              <a:t>Současný přístup státu mně připomíná vtip:</a:t>
            </a:r>
          </a:p>
        </p:txBody>
      </p:sp>
      <p:sp>
        <p:nvSpPr>
          <p:cNvPr id="3" name="Zástupný symbol pro obsah 2"/>
          <p:cNvSpPr>
            <a:spLocks noGrp="1"/>
          </p:cNvSpPr>
          <p:nvPr>
            <p:ph idx="1"/>
          </p:nvPr>
        </p:nvSpPr>
        <p:spPr>
          <a:xfrm>
            <a:off x="838200" y="1773126"/>
            <a:ext cx="9506272" cy="4351338"/>
          </a:xfrm>
        </p:spPr>
        <p:txBody>
          <a:bodyPr>
            <a:normAutofit/>
          </a:bodyPr>
          <a:lstStyle/>
          <a:p>
            <a:pPr>
              <a:buNone/>
            </a:pPr>
            <a:r>
              <a:rPr lang="cs-CZ" sz="3200" i="1" dirty="0"/>
              <a:t>V jedné zoologické zahradě pozorují návštěvníci v kleci vlka a beránka, jak si žijí v ideální harmonii.</a:t>
            </a:r>
          </a:p>
          <a:p>
            <a:pPr>
              <a:buNone/>
            </a:pPr>
            <a:endParaRPr lang="cs-CZ" sz="3200" i="1" dirty="0"/>
          </a:p>
          <a:p>
            <a:pPr>
              <a:buNone/>
            </a:pPr>
            <a:r>
              <a:rPr lang="cs-CZ" sz="3200" i="1" dirty="0"/>
              <a:t>„Prosím vás, jak jste to dokázali?“ ptají se s obdivem ošetřovatele.</a:t>
            </a:r>
          </a:p>
          <a:p>
            <a:pPr>
              <a:buNone/>
            </a:pPr>
            <a:endParaRPr lang="cs-CZ" sz="3200" i="1" dirty="0"/>
          </a:p>
          <a:p>
            <a:pPr>
              <a:buNone/>
            </a:pPr>
            <a:r>
              <a:rPr lang="cs-CZ" sz="3200" i="1" dirty="0"/>
              <a:t>„No docela jednoduše. Každé ráno dáváme do klece nového beránka.“</a:t>
            </a:r>
          </a:p>
        </p:txBody>
      </p:sp>
      <p:sp>
        <p:nvSpPr>
          <p:cNvPr id="4" name="Zástupný symbol pro číslo snímku 3"/>
          <p:cNvSpPr>
            <a:spLocks noGrp="1"/>
          </p:cNvSpPr>
          <p:nvPr>
            <p:ph type="sldNum" sz="quarter" idx="12"/>
          </p:nvPr>
        </p:nvSpPr>
        <p:spPr/>
        <p:txBody>
          <a:bodyPr/>
          <a:lstStyle/>
          <a:p>
            <a:fld id="{20264769-77EF-4CD0-90DE-F7D7F2D423C4}" type="slidenum">
              <a:rPr lang="cs-CZ" smtClean="0"/>
              <a:pPr/>
              <a:t>57</a:t>
            </a:fld>
            <a:endParaRPr lang="cs-CZ"/>
          </a:p>
        </p:txBody>
      </p:sp>
      <p:grpSp>
        <p:nvGrpSpPr>
          <p:cNvPr id="5" name="Skupina 4">
            <a:extLst>
              <a:ext uri="{FF2B5EF4-FFF2-40B4-BE49-F238E27FC236}">
                <a16:creationId xmlns:a16="http://schemas.microsoft.com/office/drawing/2014/main" xmlns="" id="{22E45461-3516-4611-8BB9-88C2B98A98FE}"/>
              </a:ext>
            </a:extLst>
          </p:cNvPr>
          <p:cNvGrpSpPr/>
          <p:nvPr/>
        </p:nvGrpSpPr>
        <p:grpSpPr>
          <a:xfrm>
            <a:off x="0" y="6119336"/>
            <a:ext cx="3922380" cy="738664"/>
            <a:chOff x="0" y="6174226"/>
            <a:chExt cx="3922380" cy="738664"/>
          </a:xfrm>
        </p:grpSpPr>
        <p:pic>
          <p:nvPicPr>
            <p:cNvPr id="6" name="Obrázek 5">
              <a:extLst>
                <a:ext uri="{FF2B5EF4-FFF2-40B4-BE49-F238E27FC236}">
                  <a16:creationId xmlns:a16="http://schemas.microsoft.com/office/drawing/2014/main" xmlns="" id="{80886B7D-B314-4F58-AADC-61795667E371}"/>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971600" y="6445494"/>
              <a:ext cx="1224136" cy="412288"/>
            </a:xfrm>
            <a:prstGeom prst="rect">
              <a:avLst/>
            </a:prstGeom>
          </p:spPr>
        </p:pic>
        <p:sp>
          <p:nvSpPr>
            <p:cNvPr id="7" name="TextovéPole 6">
              <a:extLst>
                <a:ext uri="{FF2B5EF4-FFF2-40B4-BE49-F238E27FC236}">
                  <a16:creationId xmlns:a16="http://schemas.microsoft.com/office/drawing/2014/main" xmlns="" id="{3017BB69-D403-487A-950B-08E0C113A879}"/>
                </a:ext>
              </a:extLst>
            </p:cNvPr>
            <p:cNvSpPr txBox="1"/>
            <p:nvPr/>
          </p:nvSpPr>
          <p:spPr>
            <a:xfrm>
              <a:off x="0" y="6174226"/>
              <a:ext cx="3922380" cy="738664"/>
            </a:xfrm>
            <a:prstGeom prst="rect">
              <a:avLst/>
            </a:prstGeom>
            <a:noFill/>
          </p:spPr>
          <p:txBody>
            <a:bodyPr wrap="square" rtlCol="0">
              <a:spAutoFit/>
            </a:bodyPr>
            <a:lstStyle/>
            <a:p>
              <a:r>
                <a:rPr lang="cs-CZ" sz="1400" i="1" dirty="0"/>
                <a:t>Svaz chovatelů ovcí a koz </a:t>
              </a:r>
              <a:r>
                <a:rPr lang="cs-CZ" sz="1400" i="1" dirty="0" err="1"/>
                <a:t>z.s</a:t>
              </a:r>
              <a:r>
                <a:rPr lang="cs-CZ" sz="1400" i="1" dirty="0"/>
                <a:t>.</a:t>
              </a:r>
            </a:p>
            <a:p>
              <a:r>
                <a:rPr lang="cs-CZ" sz="1400" i="1" dirty="0"/>
                <a:t>Kouty</a:t>
              </a:r>
            </a:p>
            <a:p>
              <a:r>
                <a:rPr lang="cs-CZ" sz="1400" i="1" dirty="0"/>
                <a:t>06. 04. 2019</a:t>
              </a:r>
            </a:p>
          </p:txBody>
        </p:sp>
      </p:gr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188640"/>
            <a:ext cx="10515600" cy="1325563"/>
          </a:xfrm>
        </p:spPr>
        <p:txBody>
          <a:bodyPr/>
          <a:lstStyle/>
          <a:p>
            <a:pPr algn="ctr"/>
            <a:r>
              <a:rPr lang="cs-CZ" b="1" dirty="0"/>
              <a:t>Naše požadavky</a:t>
            </a:r>
          </a:p>
        </p:txBody>
      </p:sp>
      <p:sp>
        <p:nvSpPr>
          <p:cNvPr id="3" name="Zástupný symbol pro obsah 2"/>
          <p:cNvSpPr>
            <a:spLocks noGrp="1"/>
          </p:cNvSpPr>
          <p:nvPr>
            <p:ph idx="1"/>
          </p:nvPr>
        </p:nvSpPr>
        <p:spPr>
          <a:xfrm>
            <a:off x="838200" y="1628800"/>
            <a:ext cx="11090448" cy="4548163"/>
          </a:xfrm>
        </p:spPr>
        <p:txBody>
          <a:bodyPr>
            <a:normAutofit/>
          </a:bodyPr>
          <a:lstStyle/>
          <a:p>
            <a:r>
              <a:rPr lang="cs-CZ" b="1" dirty="0"/>
              <a:t>Hrazení 100 % přímých i nepřímých nákladů spojených s vlky</a:t>
            </a:r>
          </a:p>
          <a:p>
            <a:r>
              <a:rPr lang="cs-CZ" b="1" dirty="0"/>
              <a:t>Vyplácení reálných náhrad za škody v krátkém čase</a:t>
            </a:r>
          </a:p>
          <a:p>
            <a:r>
              <a:rPr lang="cs-CZ" b="1" dirty="0"/>
              <a:t>Rajonizace vlčí populace – stanovení území bez vlků</a:t>
            </a:r>
          </a:p>
          <a:p>
            <a:r>
              <a:rPr lang="cs-CZ" b="1" dirty="0"/>
              <a:t>Stanovení počtu vlků, který je únosný pro naše území, případně regiony</a:t>
            </a:r>
          </a:p>
          <a:p>
            <a:r>
              <a:rPr lang="cs-CZ" b="1" dirty="0"/>
              <a:t>Povolit odstřel vlků při napadení stáda</a:t>
            </a:r>
          </a:p>
          <a:p>
            <a:r>
              <a:rPr lang="cs-CZ" b="1" dirty="0"/>
              <a:t>Závazné právní stanovisko pro případ, když pes zabije vlka</a:t>
            </a:r>
          </a:p>
          <a:p>
            <a:r>
              <a:rPr lang="cs-CZ" b="1" dirty="0"/>
              <a:t>Podpora požadavku na vyřazení vlků ze současného stupně ochrany v Bernské úmluvě a v Směrnici o stanovištích</a:t>
            </a:r>
          </a:p>
          <a:p>
            <a:r>
              <a:rPr lang="cs-CZ" b="1" dirty="0"/>
              <a:t>Nesouhlasíme se současnou podobou „Plánu péče o vlka obecného“</a:t>
            </a:r>
          </a:p>
          <a:p>
            <a:endParaRPr lang="cs-CZ" b="1" dirty="0"/>
          </a:p>
          <a:p>
            <a:endParaRPr lang="cs-CZ" b="1" dirty="0"/>
          </a:p>
        </p:txBody>
      </p:sp>
      <p:sp>
        <p:nvSpPr>
          <p:cNvPr id="4" name="Zástupný symbol pro číslo snímku 3"/>
          <p:cNvSpPr>
            <a:spLocks noGrp="1"/>
          </p:cNvSpPr>
          <p:nvPr>
            <p:ph type="sldNum" sz="quarter" idx="12"/>
          </p:nvPr>
        </p:nvSpPr>
        <p:spPr/>
        <p:txBody>
          <a:bodyPr/>
          <a:lstStyle/>
          <a:p>
            <a:fld id="{20264769-77EF-4CD0-90DE-F7D7F2D423C4}" type="slidenum">
              <a:rPr lang="cs-CZ" smtClean="0"/>
              <a:pPr/>
              <a:t>58</a:t>
            </a:fld>
            <a:endParaRPr lang="cs-CZ"/>
          </a:p>
        </p:txBody>
      </p:sp>
      <p:grpSp>
        <p:nvGrpSpPr>
          <p:cNvPr id="5" name="Skupina 4">
            <a:extLst>
              <a:ext uri="{FF2B5EF4-FFF2-40B4-BE49-F238E27FC236}">
                <a16:creationId xmlns:a16="http://schemas.microsoft.com/office/drawing/2014/main" xmlns="" id="{AC1EB967-6B7F-4D3E-B65D-D904F77C3D20}"/>
              </a:ext>
            </a:extLst>
          </p:cNvPr>
          <p:cNvGrpSpPr/>
          <p:nvPr/>
        </p:nvGrpSpPr>
        <p:grpSpPr>
          <a:xfrm>
            <a:off x="0" y="6119336"/>
            <a:ext cx="3922380" cy="738664"/>
            <a:chOff x="0" y="6174226"/>
            <a:chExt cx="3922380" cy="738664"/>
          </a:xfrm>
        </p:grpSpPr>
        <p:pic>
          <p:nvPicPr>
            <p:cNvPr id="6" name="Obrázek 5">
              <a:extLst>
                <a:ext uri="{FF2B5EF4-FFF2-40B4-BE49-F238E27FC236}">
                  <a16:creationId xmlns:a16="http://schemas.microsoft.com/office/drawing/2014/main" xmlns="" id="{723CE7C3-DC69-4D5C-A8FA-8C03E0DE3001}"/>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971600" y="6445494"/>
              <a:ext cx="1224136" cy="412288"/>
            </a:xfrm>
            <a:prstGeom prst="rect">
              <a:avLst/>
            </a:prstGeom>
          </p:spPr>
        </p:pic>
        <p:sp>
          <p:nvSpPr>
            <p:cNvPr id="7" name="TextovéPole 6">
              <a:extLst>
                <a:ext uri="{FF2B5EF4-FFF2-40B4-BE49-F238E27FC236}">
                  <a16:creationId xmlns:a16="http://schemas.microsoft.com/office/drawing/2014/main" xmlns="" id="{4C440EA6-2FC2-41F6-BFDC-D2BF484EF81D}"/>
                </a:ext>
              </a:extLst>
            </p:cNvPr>
            <p:cNvSpPr txBox="1"/>
            <p:nvPr/>
          </p:nvSpPr>
          <p:spPr>
            <a:xfrm>
              <a:off x="0" y="6174226"/>
              <a:ext cx="3922380" cy="738664"/>
            </a:xfrm>
            <a:prstGeom prst="rect">
              <a:avLst/>
            </a:prstGeom>
            <a:noFill/>
          </p:spPr>
          <p:txBody>
            <a:bodyPr wrap="square" rtlCol="0">
              <a:spAutoFit/>
            </a:bodyPr>
            <a:lstStyle/>
            <a:p>
              <a:r>
                <a:rPr lang="cs-CZ" sz="1400" i="1" dirty="0"/>
                <a:t>Svaz chovatelů ovcí a koz </a:t>
              </a:r>
              <a:r>
                <a:rPr lang="cs-CZ" sz="1400" i="1" dirty="0" err="1"/>
                <a:t>z.s</a:t>
              </a:r>
              <a:r>
                <a:rPr lang="cs-CZ" sz="1400" i="1" dirty="0"/>
                <a:t>.</a:t>
              </a:r>
            </a:p>
            <a:p>
              <a:r>
                <a:rPr lang="cs-CZ" sz="1400" i="1" dirty="0"/>
                <a:t>Kouty</a:t>
              </a:r>
            </a:p>
            <a:p>
              <a:r>
                <a:rPr lang="cs-CZ" sz="1400" i="1" dirty="0"/>
                <a:t>06. 04. 2019</a:t>
              </a:r>
            </a:p>
          </p:txBody>
        </p:sp>
      </p:gr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32656"/>
            <a:ext cx="10515600" cy="1325563"/>
          </a:xfrm>
        </p:spPr>
        <p:txBody>
          <a:bodyPr>
            <a:normAutofit/>
          </a:bodyPr>
          <a:lstStyle/>
          <a:p>
            <a:pPr algn="ctr"/>
            <a:r>
              <a:rPr lang="cs-CZ" b="1" dirty="0"/>
              <a:t>Co jsem vynechal</a:t>
            </a:r>
            <a:br>
              <a:rPr lang="cs-CZ" b="1" dirty="0"/>
            </a:br>
            <a:endParaRPr lang="cs-CZ" b="1" dirty="0"/>
          </a:p>
        </p:txBody>
      </p:sp>
      <p:sp>
        <p:nvSpPr>
          <p:cNvPr id="3" name="Zástupný symbol pro obsah 2"/>
          <p:cNvSpPr>
            <a:spLocks noGrp="1"/>
          </p:cNvSpPr>
          <p:nvPr>
            <p:ph idx="1"/>
          </p:nvPr>
        </p:nvSpPr>
        <p:spPr>
          <a:xfrm>
            <a:off x="609600" y="1227810"/>
            <a:ext cx="10972800" cy="5073432"/>
          </a:xfrm>
        </p:spPr>
        <p:txBody>
          <a:bodyPr>
            <a:normAutofit lnSpcReduction="10000"/>
          </a:bodyPr>
          <a:lstStyle/>
          <a:p>
            <a:r>
              <a:rPr lang="cs-CZ" dirty="0"/>
              <a:t>Adorace vlků (jsou jim připisovány lidské vlastnosti a motivy chování)</a:t>
            </a:r>
          </a:p>
          <a:p>
            <a:r>
              <a:rPr lang="cs-CZ" dirty="0"/>
              <a:t>Zkreslování pozitivního dopadu vlka na přírodu</a:t>
            </a:r>
          </a:p>
          <a:p>
            <a:r>
              <a:rPr lang="cs-CZ" dirty="0"/>
              <a:t>Hybridizace se psy (7,5 % ve Francii F1,2, v Evropě 60 % psí DNA)</a:t>
            </a:r>
          </a:p>
          <a:p>
            <a:r>
              <a:rPr lang="cs-CZ" dirty="0"/>
              <a:t>Útoky na lidi (letos 7.3. dvě mrtvé ženy v </a:t>
            </a:r>
            <a:r>
              <a:rPr lang="cs-CZ" dirty="0" err="1"/>
              <a:t>Tadžikistánu</a:t>
            </a:r>
            <a:r>
              <a:rPr lang="cs-CZ" dirty="0"/>
              <a:t>, dva útoky na děti v Polsku z minulého roku…)</a:t>
            </a:r>
          </a:p>
          <a:p>
            <a:r>
              <a:rPr lang="cs-CZ" dirty="0"/>
              <a:t>Rozpor mezi venkovem a městem</a:t>
            </a:r>
          </a:p>
          <a:p>
            <a:r>
              <a:rPr lang="cs-CZ" dirty="0"/>
              <a:t>Tlak na opouštění venkova - </a:t>
            </a:r>
            <a:r>
              <a:rPr lang="cs-CZ" i="1" dirty="0"/>
              <a:t>„lidé patří do měst, vlci na venkov“</a:t>
            </a:r>
          </a:p>
          <a:p>
            <a:r>
              <a:rPr lang="cs-CZ" dirty="0"/>
              <a:t>Přenos nemocí</a:t>
            </a:r>
          </a:p>
          <a:p>
            <a:r>
              <a:rPr lang="cs-CZ" dirty="0"/>
              <a:t>Feminizace pastevectví</a:t>
            </a:r>
          </a:p>
          <a:p>
            <a:r>
              <a:rPr lang="cs-CZ" dirty="0"/>
              <a:t>Negativní obraz lovců (osobní vyhrožování)</a:t>
            </a:r>
          </a:p>
          <a:p>
            <a:r>
              <a:rPr lang="cs-CZ" dirty="0"/>
              <a:t>Neúcta a zesměšňování zkušeností našich předků</a:t>
            </a:r>
          </a:p>
          <a:p>
            <a:endParaRPr lang="cs-CZ" dirty="0"/>
          </a:p>
          <a:p>
            <a:endParaRPr lang="cs-CZ" dirty="0"/>
          </a:p>
        </p:txBody>
      </p:sp>
      <p:sp>
        <p:nvSpPr>
          <p:cNvPr id="4" name="Zástupný symbol pro číslo snímku 3"/>
          <p:cNvSpPr>
            <a:spLocks noGrp="1"/>
          </p:cNvSpPr>
          <p:nvPr>
            <p:ph type="sldNum" sz="quarter" idx="12"/>
          </p:nvPr>
        </p:nvSpPr>
        <p:spPr/>
        <p:txBody>
          <a:bodyPr/>
          <a:lstStyle/>
          <a:p>
            <a:fld id="{20264769-77EF-4CD0-90DE-F7D7F2D423C4}" type="slidenum">
              <a:rPr lang="cs-CZ" smtClean="0"/>
              <a:pPr/>
              <a:t>59</a:t>
            </a:fld>
            <a:endParaRPr lang="cs-CZ"/>
          </a:p>
        </p:txBody>
      </p:sp>
      <p:grpSp>
        <p:nvGrpSpPr>
          <p:cNvPr id="5" name="Skupina 4">
            <a:extLst>
              <a:ext uri="{FF2B5EF4-FFF2-40B4-BE49-F238E27FC236}">
                <a16:creationId xmlns:a16="http://schemas.microsoft.com/office/drawing/2014/main" xmlns="" id="{476431B8-9083-48E7-BFE1-48108F0FA816}"/>
              </a:ext>
            </a:extLst>
          </p:cNvPr>
          <p:cNvGrpSpPr/>
          <p:nvPr/>
        </p:nvGrpSpPr>
        <p:grpSpPr>
          <a:xfrm>
            <a:off x="0" y="6119336"/>
            <a:ext cx="3922380" cy="738664"/>
            <a:chOff x="0" y="6174226"/>
            <a:chExt cx="3922380" cy="738664"/>
          </a:xfrm>
        </p:grpSpPr>
        <p:pic>
          <p:nvPicPr>
            <p:cNvPr id="6" name="Obrázek 5">
              <a:extLst>
                <a:ext uri="{FF2B5EF4-FFF2-40B4-BE49-F238E27FC236}">
                  <a16:creationId xmlns:a16="http://schemas.microsoft.com/office/drawing/2014/main" xmlns="" id="{33B756F3-1D92-498A-B460-84A475032727}"/>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971600" y="6445494"/>
              <a:ext cx="1224136" cy="412288"/>
            </a:xfrm>
            <a:prstGeom prst="rect">
              <a:avLst/>
            </a:prstGeom>
          </p:spPr>
        </p:pic>
        <p:sp>
          <p:nvSpPr>
            <p:cNvPr id="7" name="TextovéPole 6">
              <a:extLst>
                <a:ext uri="{FF2B5EF4-FFF2-40B4-BE49-F238E27FC236}">
                  <a16:creationId xmlns:a16="http://schemas.microsoft.com/office/drawing/2014/main" xmlns="" id="{F4347645-1DBF-4921-9B25-874488F98737}"/>
                </a:ext>
              </a:extLst>
            </p:cNvPr>
            <p:cNvSpPr txBox="1"/>
            <p:nvPr/>
          </p:nvSpPr>
          <p:spPr>
            <a:xfrm>
              <a:off x="0" y="6174226"/>
              <a:ext cx="3922380" cy="738664"/>
            </a:xfrm>
            <a:prstGeom prst="rect">
              <a:avLst/>
            </a:prstGeom>
            <a:noFill/>
          </p:spPr>
          <p:txBody>
            <a:bodyPr wrap="square" rtlCol="0">
              <a:spAutoFit/>
            </a:bodyPr>
            <a:lstStyle/>
            <a:p>
              <a:r>
                <a:rPr lang="cs-CZ" sz="1400" i="1" dirty="0"/>
                <a:t>Svaz chovatelů ovcí a koz </a:t>
              </a:r>
              <a:r>
                <a:rPr lang="cs-CZ" sz="1400" i="1" dirty="0" err="1"/>
                <a:t>z.s</a:t>
              </a:r>
              <a:r>
                <a:rPr lang="cs-CZ" sz="1400" i="1" dirty="0"/>
                <a:t>.</a:t>
              </a:r>
            </a:p>
            <a:p>
              <a:r>
                <a:rPr lang="cs-CZ" sz="1400" i="1" dirty="0"/>
                <a:t>Kouty</a:t>
              </a:r>
            </a:p>
            <a:p>
              <a:r>
                <a:rPr lang="cs-CZ" sz="1400" i="1" dirty="0"/>
                <a:t>06. 04. 2019</a:t>
              </a:r>
            </a:p>
          </p:txBody>
        </p:sp>
      </p:grpSp>
    </p:spTree>
    <p:extLst>
      <p:ext uri="{BB962C8B-B14F-4D97-AF65-F5344CB8AC3E}">
        <p14:creationId xmlns:p14="http://schemas.microsoft.com/office/powerpoint/2010/main" xmlns="" val="28828831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xmlns="" id="{BF51406F-F622-429D-9396-2D7094A85E5E}"/>
              </a:ext>
            </a:extLst>
          </p:cNvPr>
          <p:cNvSpPr>
            <a:spLocks noGrp="1"/>
          </p:cNvSpPr>
          <p:nvPr>
            <p:ph type="title"/>
          </p:nvPr>
        </p:nvSpPr>
        <p:spPr>
          <a:xfrm>
            <a:off x="838200" y="365125"/>
            <a:ext cx="10515600" cy="1325563"/>
          </a:xfrm>
        </p:spPr>
        <p:txBody>
          <a:bodyPr>
            <a:normAutofit/>
          </a:bodyPr>
          <a:lstStyle/>
          <a:p>
            <a:r>
              <a:rPr lang="cs-CZ" sz="4000" b="1" dirty="0"/>
              <a:t>Další rána pro tradiční „neprůmyslové“ zemědělství</a:t>
            </a:r>
          </a:p>
        </p:txBody>
      </p:sp>
      <p:sp>
        <p:nvSpPr>
          <p:cNvPr id="3" name="Zástupný symbol pro obsah 2">
            <a:extLst>
              <a:ext uri="{FF2B5EF4-FFF2-40B4-BE49-F238E27FC236}">
                <a16:creationId xmlns:a16="http://schemas.microsoft.com/office/drawing/2014/main" xmlns="" id="{5DF0271E-A9D6-4B15-B518-60078E144598}"/>
              </a:ext>
            </a:extLst>
          </p:cNvPr>
          <p:cNvSpPr>
            <a:spLocks noGrp="1"/>
          </p:cNvSpPr>
          <p:nvPr>
            <p:ph idx="1"/>
          </p:nvPr>
        </p:nvSpPr>
        <p:spPr>
          <a:xfrm>
            <a:off x="838199" y="1825625"/>
            <a:ext cx="10917025" cy="4351338"/>
          </a:xfrm>
        </p:spPr>
        <p:txBody>
          <a:bodyPr>
            <a:normAutofit/>
          </a:bodyPr>
          <a:lstStyle/>
          <a:p>
            <a:r>
              <a:rPr lang="cs-CZ" dirty="0"/>
              <a:t>Pastevectví je jedním z posledních tradičních oborů v zemědělství, spoluutváří „zdravou“ krajinu</a:t>
            </a:r>
          </a:p>
          <a:p>
            <a:r>
              <a:rPr lang="cs-CZ" dirty="0"/>
              <a:t>Nepoužívá žádnou chemii a dodržuje tzv. welfare chovaných zvířat</a:t>
            </a:r>
          </a:p>
          <a:p>
            <a:r>
              <a:rPr lang="cs-CZ" dirty="0"/>
              <a:t>Velká část pastvin je v ekologickém režimu</a:t>
            </a:r>
          </a:p>
          <a:p>
            <a:r>
              <a:rPr lang="cs-CZ" dirty="0"/>
              <a:t>Nutná opatření k ochraně stád proti vlkům jsou v zásadním rozporu s dobrou životní pohodou zvířat</a:t>
            </a:r>
          </a:p>
          <a:p>
            <a:r>
              <a:rPr lang="cs-CZ" dirty="0"/>
              <a:t>My jsme tedy ti, kdo spoluutváří krajinný ráz, my hospodaříme ekologicky v souznění s přírodou, my produkujeme BIO potraviny… -&gt; tedy vše, co společnost bere v zemědělství jako pozitivní</a:t>
            </a:r>
          </a:p>
        </p:txBody>
      </p:sp>
      <p:sp>
        <p:nvSpPr>
          <p:cNvPr id="4" name="Zástupný symbol pro číslo snímku 3">
            <a:extLst>
              <a:ext uri="{FF2B5EF4-FFF2-40B4-BE49-F238E27FC236}">
                <a16:creationId xmlns:a16="http://schemas.microsoft.com/office/drawing/2014/main" xmlns="" id="{7E90F94B-E2D3-4B84-B5E2-BB2F9B973435}"/>
              </a:ext>
            </a:extLst>
          </p:cNvPr>
          <p:cNvSpPr>
            <a:spLocks noGrp="1"/>
          </p:cNvSpPr>
          <p:nvPr>
            <p:ph type="sldNum" sz="quarter" idx="12"/>
          </p:nvPr>
        </p:nvSpPr>
        <p:spPr/>
        <p:txBody>
          <a:bodyPr/>
          <a:lstStyle/>
          <a:p>
            <a:fld id="{4FAB73BC-B049-4115-A692-8D63A059BFB8}" type="slidenum">
              <a:rPr lang="en-US" smtClean="0"/>
              <a:pPr/>
              <a:t>6</a:t>
            </a:fld>
            <a:endParaRPr lang="en-US" dirty="0"/>
          </a:p>
        </p:txBody>
      </p:sp>
      <p:grpSp>
        <p:nvGrpSpPr>
          <p:cNvPr id="8" name="Skupina 7">
            <a:extLst>
              <a:ext uri="{FF2B5EF4-FFF2-40B4-BE49-F238E27FC236}">
                <a16:creationId xmlns:a16="http://schemas.microsoft.com/office/drawing/2014/main" xmlns="" id="{BF08E94B-07D3-4A95-A03C-E215AB993230}"/>
              </a:ext>
            </a:extLst>
          </p:cNvPr>
          <p:cNvGrpSpPr/>
          <p:nvPr/>
        </p:nvGrpSpPr>
        <p:grpSpPr>
          <a:xfrm>
            <a:off x="0" y="6119336"/>
            <a:ext cx="3922380" cy="738664"/>
            <a:chOff x="0" y="6174226"/>
            <a:chExt cx="3922380" cy="738664"/>
          </a:xfrm>
        </p:grpSpPr>
        <p:pic>
          <p:nvPicPr>
            <p:cNvPr id="9" name="Obrázek 8">
              <a:extLst>
                <a:ext uri="{FF2B5EF4-FFF2-40B4-BE49-F238E27FC236}">
                  <a16:creationId xmlns:a16="http://schemas.microsoft.com/office/drawing/2014/main" xmlns="" id="{359A3F1F-BA47-4A5D-9DC2-147D40297F7F}"/>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971600" y="6445494"/>
              <a:ext cx="1224136" cy="412288"/>
            </a:xfrm>
            <a:prstGeom prst="rect">
              <a:avLst/>
            </a:prstGeom>
          </p:spPr>
        </p:pic>
        <p:sp>
          <p:nvSpPr>
            <p:cNvPr id="10" name="TextovéPole 9">
              <a:extLst>
                <a:ext uri="{FF2B5EF4-FFF2-40B4-BE49-F238E27FC236}">
                  <a16:creationId xmlns:a16="http://schemas.microsoft.com/office/drawing/2014/main" xmlns="" id="{56B6B7EF-602E-4E87-B141-33835D1781A4}"/>
                </a:ext>
              </a:extLst>
            </p:cNvPr>
            <p:cNvSpPr txBox="1"/>
            <p:nvPr/>
          </p:nvSpPr>
          <p:spPr>
            <a:xfrm>
              <a:off x="0" y="6174226"/>
              <a:ext cx="3922380" cy="738664"/>
            </a:xfrm>
            <a:prstGeom prst="rect">
              <a:avLst/>
            </a:prstGeom>
            <a:noFill/>
          </p:spPr>
          <p:txBody>
            <a:bodyPr wrap="square" rtlCol="0">
              <a:spAutoFit/>
            </a:bodyPr>
            <a:lstStyle/>
            <a:p>
              <a:r>
                <a:rPr lang="cs-CZ" sz="1400" i="1" dirty="0"/>
                <a:t>Svaz chovatelů ovcí a koz z.s.</a:t>
              </a:r>
            </a:p>
            <a:p>
              <a:r>
                <a:rPr lang="cs-CZ" sz="1400" i="1" dirty="0"/>
                <a:t>Kouty</a:t>
              </a:r>
            </a:p>
            <a:p>
              <a:r>
                <a:rPr lang="cs-CZ" sz="1400" i="1" dirty="0"/>
                <a:t>06. 04. 2019</a:t>
              </a:r>
            </a:p>
          </p:txBody>
        </p:sp>
      </p:grpSp>
    </p:spTree>
    <p:extLst>
      <p:ext uri="{BB962C8B-B14F-4D97-AF65-F5344CB8AC3E}">
        <p14:creationId xmlns:p14="http://schemas.microsoft.com/office/powerpoint/2010/main" xmlns="" val="311600510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pPr algn="ctr"/>
            <a:r>
              <a:rPr lang="cs-CZ" b="1" dirty="0"/>
              <a:t>Věřím, že dnešní jednání přispěje ke snížení utrpení našich zvířat a podobné hrůzné obrázky uvidíme na našich pastvinách co nejméně</a:t>
            </a:r>
          </a:p>
        </p:txBody>
      </p:sp>
      <p:pic>
        <p:nvPicPr>
          <p:cNvPr id="5" name="Zástupný symbol pro obsah 4" descr="foto něm.png"/>
          <p:cNvPicPr>
            <a:picLocks noGrp="1" noChangeAspect="1"/>
          </p:cNvPicPr>
          <p:nvPr>
            <p:ph idx="1"/>
          </p:nvPr>
        </p:nvPicPr>
        <p:blipFill>
          <a:blip r:embed="rId3" cstate="print"/>
          <a:stretch>
            <a:fillRect/>
          </a:stretch>
        </p:blipFill>
        <p:spPr>
          <a:xfrm>
            <a:off x="2690397" y="1978781"/>
            <a:ext cx="6811206" cy="4514094"/>
          </a:xfrm>
        </p:spPr>
      </p:pic>
      <p:sp>
        <p:nvSpPr>
          <p:cNvPr id="4" name="Zástupný symbol pro číslo snímku 3"/>
          <p:cNvSpPr>
            <a:spLocks noGrp="1"/>
          </p:cNvSpPr>
          <p:nvPr>
            <p:ph type="sldNum" sz="quarter" idx="12"/>
          </p:nvPr>
        </p:nvSpPr>
        <p:spPr/>
        <p:txBody>
          <a:bodyPr/>
          <a:lstStyle/>
          <a:p>
            <a:fld id="{20264769-77EF-4CD0-90DE-F7D7F2D423C4}" type="slidenum">
              <a:rPr lang="cs-CZ" smtClean="0"/>
              <a:pPr/>
              <a:t>60</a:t>
            </a:fld>
            <a:endParaRPr lang="cs-CZ" dirty="0"/>
          </a:p>
        </p:txBody>
      </p:sp>
      <p:grpSp>
        <p:nvGrpSpPr>
          <p:cNvPr id="6" name="Skupina 5">
            <a:extLst>
              <a:ext uri="{FF2B5EF4-FFF2-40B4-BE49-F238E27FC236}">
                <a16:creationId xmlns:a16="http://schemas.microsoft.com/office/drawing/2014/main" xmlns="" id="{E32DFB29-85DD-4C33-B9F5-2CA331C95319}"/>
              </a:ext>
            </a:extLst>
          </p:cNvPr>
          <p:cNvGrpSpPr/>
          <p:nvPr/>
        </p:nvGrpSpPr>
        <p:grpSpPr>
          <a:xfrm>
            <a:off x="0" y="6119336"/>
            <a:ext cx="3922380" cy="738664"/>
            <a:chOff x="0" y="6174226"/>
            <a:chExt cx="3922380" cy="738664"/>
          </a:xfrm>
        </p:grpSpPr>
        <p:pic>
          <p:nvPicPr>
            <p:cNvPr id="7" name="Obrázek 6">
              <a:extLst>
                <a:ext uri="{FF2B5EF4-FFF2-40B4-BE49-F238E27FC236}">
                  <a16:creationId xmlns:a16="http://schemas.microsoft.com/office/drawing/2014/main" xmlns="" id="{59B21A12-5337-4A47-9545-41A256ADA9EE}"/>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971600" y="6445494"/>
              <a:ext cx="1224136" cy="412288"/>
            </a:xfrm>
            <a:prstGeom prst="rect">
              <a:avLst/>
            </a:prstGeom>
          </p:spPr>
        </p:pic>
        <p:sp>
          <p:nvSpPr>
            <p:cNvPr id="8" name="TextovéPole 7">
              <a:extLst>
                <a:ext uri="{FF2B5EF4-FFF2-40B4-BE49-F238E27FC236}">
                  <a16:creationId xmlns:a16="http://schemas.microsoft.com/office/drawing/2014/main" xmlns="" id="{F8216BDF-CE93-40CF-A123-3A43D27E4821}"/>
                </a:ext>
              </a:extLst>
            </p:cNvPr>
            <p:cNvSpPr txBox="1"/>
            <p:nvPr/>
          </p:nvSpPr>
          <p:spPr>
            <a:xfrm>
              <a:off x="0" y="6174226"/>
              <a:ext cx="3922380" cy="738664"/>
            </a:xfrm>
            <a:prstGeom prst="rect">
              <a:avLst/>
            </a:prstGeom>
            <a:noFill/>
          </p:spPr>
          <p:txBody>
            <a:bodyPr wrap="square" rtlCol="0">
              <a:spAutoFit/>
            </a:bodyPr>
            <a:lstStyle/>
            <a:p>
              <a:r>
                <a:rPr lang="cs-CZ" sz="1400" i="1" dirty="0"/>
                <a:t>Svaz chovatelů ovcí a koz </a:t>
              </a:r>
              <a:r>
                <a:rPr lang="cs-CZ" sz="1400" i="1" dirty="0" err="1"/>
                <a:t>z.s</a:t>
              </a:r>
              <a:r>
                <a:rPr lang="cs-CZ" sz="1400" i="1" dirty="0"/>
                <a:t>.</a:t>
              </a:r>
            </a:p>
            <a:p>
              <a:r>
                <a:rPr lang="cs-CZ" sz="1400" i="1" dirty="0"/>
                <a:t>Kouty</a:t>
              </a:r>
            </a:p>
            <a:p>
              <a:r>
                <a:rPr lang="cs-CZ" sz="1400" i="1" dirty="0"/>
                <a:t>06. 04. 2019</a:t>
              </a:r>
            </a:p>
          </p:txBody>
        </p:sp>
      </p:grpSp>
      <p:sp>
        <p:nvSpPr>
          <p:cNvPr id="9" name="TextovéPole 8"/>
          <p:cNvSpPr txBox="1"/>
          <p:nvPr/>
        </p:nvSpPr>
        <p:spPr>
          <a:xfrm>
            <a:off x="5663952" y="6673334"/>
            <a:ext cx="2778325" cy="169277"/>
          </a:xfrm>
          <a:prstGeom prst="rect">
            <a:avLst/>
          </a:prstGeom>
          <a:noFill/>
        </p:spPr>
        <p:txBody>
          <a:bodyPr wrap="none" rtlCol="0">
            <a:spAutoFit/>
          </a:bodyPr>
          <a:lstStyle/>
          <a:p>
            <a:r>
              <a:rPr lang="cs-CZ" sz="500" dirty="0" smtClean="0">
                <a:hlinkClick r:id="rId5"/>
              </a:rPr>
              <a:t>http://www.</a:t>
            </a:r>
            <a:r>
              <a:rPr lang="cs-CZ" sz="500" dirty="0" err="1" smtClean="0">
                <a:hlinkClick r:id="rId5"/>
              </a:rPr>
              <a:t>leseleveursfaceauloup.fr</a:t>
            </a:r>
            <a:r>
              <a:rPr lang="cs-CZ" sz="500" dirty="0" smtClean="0">
                <a:hlinkClick r:id="rId5"/>
              </a:rPr>
              <a:t>/</a:t>
            </a:r>
            <a:r>
              <a:rPr lang="cs-CZ" sz="500" dirty="0" err="1" smtClean="0">
                <a:hlinkClick r:id="rId5"/>
              </a:rPr>
              <a:t>loups</a:t>
            </a:r>
            <a:r>
              <a:rPr lang="cs-CZ" sz="500" dirty="0" smtClean="0">
                <a:hlinkClick r:id="rId5"/>
              </a:rPr>
              <a:t>-</a:t>
            </a:r>
            <a:r>
              <a:rPr lang="cs-CZ" sz="500" dirty="0" err="1" smtClean="0">
                <a:hlinkClick r:id="rId5"/>
              </a:rPr>
              <a:t>tuent</a:t>
            </a:r>
            <a:r>
              <a:rPr lang="cs-CZ" sz="500" dirty="0" smtClean="0">
                <a:hlinkClick r:id="rId5"/>
              </a:rPr>
              <a:t>-</a:t>
            </a:r>
            <a:r>
              <a:rPr lang="cs-CZ" sz="500" dirty="0" err="1" smtClean="0">
                <a:hlinkClick r:id="rId5"/>
              </a:rPr>
              <a:t>vaches</a:t>
            </a:r>
            <a:r>
              <a:rPr lang="cs-CZ" sz="500" dirty="0" smtClean="0">
                <a:hlinkClick r:id="rId5"/>
              </a:rPr>
              <a:t>-</a:t>
            </a:r>
            <a:r>
              <a:rPr lang="cs-CZ" sz="500" dirty="0" err="1" smtClean="0">
                <a:hlinkClick r:id="rId5"/>
              </a:rPr>
              <a:t>chevaux</a:t>
            </a:r>
            <a:r>
              <a:rPr lang="cs-CZ" sz="500" dirty="0" smtClean="0">
                <a:hlinkClick r:id="rId5"/>
              </a:rPr>
              <a:t>-</a:t>
            </a:r>
            <a:r>
              <a:rPr lang="cs-CZ" sz="500" dirty="0" err="1" smtClean="0">
                <a:hlinkClick r:id="rId5"/>
              </a:rPr>
              <a:t>lamas</a:t>
            </a:r>
            <a:r>
              <a:rPr lang="cs-CZ" sz="500" dirty="0" smtClean="0">
                <a:hlinkClick r:id="rId5"/>
              </a:rPr>
              <a:t>-</a:t>
            </a:r>
            <a:r>
              <a:rPr lang="cs-CZ" sz="500" dirty="0" err="1" smtClean="0">
                <a:hlinkClick r:id="rId5"/>
              </a:rPr>
              <a:t>alpes</a:t>
            </a:r>
            <a:r>
              <a:rPr lang="cs-CZ" sz="500" dirty="0" smtClean="0">
                <a:hlinkClick r:id="rId5"/>
              </a:rPr>
              <a:t>-de-</a:t>
            </a:r>
            <a:r>
              <a:rPr lang="cs-CZ" sz="500" dirty="0" err="1" smtClean="0">
                <a:hlinkClick r:id="rId5"/>
              </a:rPr>
              <a:t>haute</a:t>
            </a:r>
            <a:r>
              <a:rPr lang="cs-CZ" sz="500" dirty="0" smtClean="0">
                <a:hlinkClick r:id="rId5"/>
              </a:rPr>
              <a:t>-</a:t>
            </a:r>
            <a:r>
              <a:rPr lang="cs-CZ" sz="500" dirty="0" err="1" smtClean="0">
                <a:hlinkClick r:id="rId5"/>
              </a:rPr>
              <a:t>provence</a:t>
            </a:r>
            <a:r>
              <a:rPr lang="cs-CZ" sz="500" dirty="0" smtClean="0">
                <a:hlinkClick r:id="rId5"/>
              </a:rPr>
              <a:t>/</a:t>
            </a:r>
            <a:endParaRPr lang="cs-CZ" sz="500" dirty="0"/>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xmlns="" id="{DFB9BD4B-7C6D-4EFB-A4F6-46E1E7548B2D}"/>
              </a:ext>
            </a:extLst>
          </p:cNvPr>
          <p:cNvSpPr>
            <a:spLocks noGrp="1"/>
          </p:cNvSpPr>
          <p:nvPr>
            <p:ph type="title"/>
          </p:nvPr>
        </p:nvSpPr>
        <p:spPr>
          <a:xfrm>
            <a:off x="838200" y="0"/>
            <a:ext cx="10515600" cy="1325563"/>
          </a:xfrm>
        </p:spPr>
        <p:txBody>
          <a:bodyPr/>
          <a:lstStyle/>
          <a:p>
            <a:pPr algn="ctr"/>
            <a:r>
              <a:rPr lang="cs-CZ" b="1" dirty="0"/>
              <a:t>Zdroje</a:t>
            </a:r>
          </a:p>
        </p:txBody>
      </p:sp>
      <p:sp>
        <p:nvSpPr>
          <p:cNvPr id="3" name="Zástupný obsah 2">
            <a:extLst>
              <a:ext uri="{FF2B5EF4-FFF2-40B4-BE49-F238E27FC236}">
                <a16:creationId xmlns:a16="http://schemas.microsoft.com/office/drawing/2014/main" xmlns="" id="{6C6AE300-1078-4446-A454-F418D5E20D91}"/>
              </a:ext>
            </a:extLst>
          </p:cNvPr>
          <p:cNvSpPr>
            <a:spLocks noGrp="1"/>
          </p:cNvSpPr>
          <p:nvPr>
            <p:ph idx="1"/>
          </p:nvPr>
        </p:nvSpPr>
        <p:spPr>
          <a:xfrm>
            <a:off x="838200" y="1124744"/>
            <a:ext cx="11353800" cy="5733256"/>
          </a:xfrm>
        </p:spPr>
        <p:txBody>
          <a:bodyPr>
            <a:normAutofit fontScale="92500" lnSpcReduction="10000"/>
          </a:bodyPr>
          <a:lstStyle/>
          <a:p>
            <a:r>
              <a:rPr lang="cs-CZ" sz="1100" i="1" dirty="0"/>
              <a:t>https://www.dutchnews.nl/news/2019/01/no-room-for-wolves-this-is-not-the-serengeti-says-national-park-director/</a:t>
            </a:r>
          </a:p>
          <a:p>
            <a:r>
              <a:rPr lang="cs-CZ" sz="1100" i="1" dirty="0"/>
              <a:t>https://www.wir-lieben-schafe.com/mahnfeuer</a:t>
            </a:r>
          </a:p>
          <a:p>
            <a:r>
              <a:rPr lang="cs-CZ" sz="1100" i="1" dirty="0"/>
              <a:t>https://www.lemonde.fr/planete/article/2018/02/19/plan-loup-le-gouvernement-vise-une-population-de-500-canides_5259200_3244.html</a:t>
            </a:r>
          </a:p>
          <a:p>
            <a:r>
              <a:rPr lang="cs-CZ" sz="1100" i="1" dirty="0"/>
              <a:t>https://www.topagrar.com/panorama/news/das-kosten-zaeune-und-schutzhunde-10558539.html?utm_content=start</a:t>
            </a:r>
          </a:p>
          <a:p>
            <a:r>
              <a:rPr lang="cs-CZ" sz="1100" i="1" dirty="0"/>
              <a:t>https://www.welt.de/politik/deutschland/article189694389/Bundesumweltministerin-Lex-Wolf-Schulze-will-Abschussregeln-fuer-Woelfe-definieren.html</a:t>
            </a:r>
          </a:p>
          <a:p>
            <a:r>
              <a:rPr lang="cs-CZ" sz="1100" i="1" dirty="0"/>
              <a:t>https://www.t-online.de/nachrichten/panorama/tiere/id_84285662/dramatisches-wolfsjahr-von-woelfen-verursachte-schaeden-steigen-rasant.html</a:t>
            </a:r>
          </a:p>
          <a:p>
            <a:r>
              <a:rPr lang="cs-CZ" sz="1100" i="1" dirty="0"/>
              <a:t>https://www.augsburger-allgemeine.de/politik/Ministerin-Kloeckner-Vorschlaege-zum-Wolf-Abschuss-reichen-nicht-id53704036.html</a:t>
            </a:r>
          </a:p>
          <a:p>
            <a:r>
              <a:rPr lang="cs-CZ" sz="1100" i="1" dirty="0"/>
              <a:t>https://www.cducsu.de/presse/pressemitteilungen/realismus-statt-wolfsromantik?fbclid=IwAR0HkCYpAr5M3TeCnpalTMgJA9gtIBTlGAE5I8aEzYLy3MzmcxT5_5TmkNQ</a:t>
            </a:r>
          </a:p>
          <a:p>
            <a:r>
              <a:rPr lang="cs-CZ" sz="1100" i="1" dirty="0"/>
              <a:t>https://www.info.cz/svet/turistika-v-alpach-v-ohrozeni-sedlak-ma-platit-za-to-ze-jeho-krava-zabila-zenu-40542.html</a:t>
            </a:r>
          </a:p>
          <a:p>
            <a:r>
              <a:rPr lang="cs-CZ" sz="1100" i="1" dirty="0"/>
              <a:t>https://www.20minutes.fr/planete/2467555-20190307-seuil-500-loups-atteint-emmanuel-macron-promet-plus-abattage</a:t>
            </a:r>
          </a:p>
          <a:p>
            <a:r>
              <a:rPr lang="cs-CZ" sz="1100" i="1" dirty="0"/>
              <a:t>http://www.atsenzagp.org/it/520-votazione-popolare-del-10-febbraio-2018-nel-canton-uri-un-grande-risultato</a:t>
            </a:r>
          </a:p>
          <a:p>
            <a:r>
              <a:rPr lang="cs-CZ" sz="1100" i="1" dirty="0"/>
              <a:t>https://forumterrealte.wordpress.com/</a:t>
            </a:r>
          </a:p>
          <a:p>
            <a:r>
              <a:rPr lang="cs-CZ" sz="1100" i="1" dirty="0"/>
              <a:t>https://www.sfzp.cz/files/documents/storage/2018/01/24/1516801031_EHP_fondy_Brozura_Program_CZ02_Zivotni_prostredi.pdf</a:t>
            </a:r>
          </a:p>
          <a:p>
            <a:r>
              <a:rPr lang="cs-CZ" sz="1100" i="1" dirty="0"/>
              <a:t>https://www.bazonline.ch/schweiz/standard/wolf-soll-den-status-streng-geschuetzt-verlieren/story/31478939</a:t>
            </a:r>
          </a:p>
          <a:p>
            <a:r>
              <a:rPr lang="cs-CZ" sz="1100" i="1" dirty="0"/>
              <a:t>https://www.erste-wolfsfreie-doerfer.de/</a:t>
            </a:r>
          </a:p>
          <a:p>
            <a:r>
              <a:rPr lang="cs-CZ" sz="1100" i="1" dirty="0"/>
              <a:t>http://www.auvergne-rhone-alpes.developpement-durable.gouv.fr/donnees-sur-les-dommages-a3854.html</a:t>
            </a:r>
          </a:p>
          <a:p>
            <a:r>
              <a:rPr lang="cs-CZ" sz="1100" i="1" dirty="0"/>
              <a:t>https://www.wir-sind-tierarzt.de/2017/11/woelfe-tieraerztekammer-herdenschutzhunde-scheinloesung/</a:t>
            </a:r>
          </a:p>
          <a:p>
            <a:r>
              <a:rPr lang="cs-CZ" sz="1100" i="1" dirty="0"/>
              <a:t>https://www.agrarheute.com/tier/wolf-reisst-40-schafe-trotz-elektrozaun-521067</a:t>
            </a:r>
          </a:p>
          <a:p>
            <a:r>
              <a:rPr lang="cs-CZ" sz="1100" i="1" dirty="0"/>
              <a:t>https://www.ndr.de/nachrichten/schleswig-holstein/Schafe-hinter-wolfssicheren-Zaun-gerissen,wolf3644.html</a:t>
            </a:r>
          </a:p>
          <a:p>
            <a:r>
              <a:rPr lang="cs-CZ" sz="1100" i="1" dirty="0"/>
              <a:t>https://www.seznamzpravy.cz/clanek/jestli-to-nezacneme-resit-vlci-nas-sezerou-rika-chovatel-ovci-z-broumovska-prisel-uz-o-70-kusu-60946?dop-ab-variant=3&amp;seq-no=2&amp;source=hp</a:t>
            </a:r>
          </a:p>
          <a:p>
            <a:r>
              <a:rPr lang="cs-CZ" sz="1100" i="1" dirty="0"/>
              <a:t>https://ct24.ceskatelevize.cz/veda/2649221-evropska-komise-rozsiruje-odskodneni-za-radeni-vlku-a-medvedu</a:t>
            </a:r>
          </a:p>
          <a:p>
            <a:r>
              <a:rPr lang="cs-CZ" sz="1100" i="1" dirty="0"/>
              <a:t>https://www.wolf-sachsen.de/de/</a:t>
            </a:r>
          </a:p>
          <a:p>
            <a:r>
              <a:rPr lang="cs-CZ" sz="1100" i="1" dirty="0"/>
              <a:t>https://conf07.files.wordpress.com/2018/10/20180917_donnees_dommagesau31qaout2018_internet.pdf</a:t>
            </a:r>
          </a:p>
        </p:txBody>
      </p:sp>
      <p:sp>
        <p:nvSpPr>
          <p:cNvPr id="4" name="Zástupný symbol pro číslo snímku 3">
            <a:extLst>
              <a:ext uri="{FF2B5EF4-FFF2-40B4-BE49-F238E27FC236}">
                <a16:creationId xmlns:a16="http://schemas.microsoft.com/office/drawing/2014/main" xmlns="" id="{C53BD607-ED20-4AB5-8AC9-BFA6EE5F5B7C}"/>
              </a:ext>
            </a:extLst>
          </p:cNvPr>
          <p:cNvSpPr>
            <a:spLocks noGrp="1"/>
          </p:cNvSpPr>
          <p:nvPr>
            <p:ph type="sldNum" sz="quarter" idx="12"/>
          </p:nvPr>
        </p:nvSpPr>
        <p:spPr/>
        <p:txBody>
          <a:bodyPr/>
          <a:lstStyle/>
          <a:p>
            <a:fld id="{4FAB73BC-B049-4115-A692-8D63A059BFB8}" type="slidenum">
              <a:rPr lang="en-US" smtClean="0"/>
              <a:pPr/>
              <a:t>61</a:t>
            </a:fld>
            <a:endParaRPr lang="en-US" dirty="0"/>
          </a:p>
        </p:txBody>
      </p:sp>
    </p:spTree>
    <p:extLst>
      <p:ext uri="{BB962C8B-B14F-4D97-AF65-F5344CB8AC3E}">
        <p14:creationId xmlns:p14="http://schemas.microsoft.com/office/powerpoint/2010/main" xmlns="" val="18280747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xmlns="" id="{7FAAD09C-EBF4-4AF7-9665-A9A4B84E6FBA}"/>
              </a:ext>
            </a:extLst>
          </p:cNvPr>
          <p:cNvSpPr>
            <a:spLocks noGrp="1"/>
          </p:cNvSpPr>
          <p:nvPr>
            <p:ph type="title"/>
          </p:nvPr>
        </p:nvSpPr>
        <p:spPr>
          <a:xfrm>
            <a:off x="841130" y="150576"/>
            <a:ext cx="10515600" cy="1325563"/>
          </a:xfrm>
        </p:spPr>
        <p:txBody>
          <a:bodyPr/>
          <a:lstStyle/>
          <a:p>
            <a:pPr algn="ctr"/>
            <a:r>
              <a:rPr lang="cs-CZ" b="1" dirty="0"/>
              <a:t>Situace ve Francii</a:t>
            </a:r>
          </a:p>
        </p:txBody>
      </p:sp>
      <p:sp>
        <p:nvSpPr>
          <p:cNvPr id="3" name="Zástupný obsah 2">
            <a:extLst>
              <a:ext uri="{FF2B5EF4-FFF2-40B4-BE49-F238E27FC236}">
                <a16:creationId xmlns:a16="http://schemas.microsoft.com/office/drawing/2014/main" xmlns="" id="{FF72BD2E-D324-4F11-A5E8-65B3BE28AF12}"/>
              </a:ext>
            </a:extLst>
          </p:cNvPr>
          <p:cNvSpPr>
            <a:spLocks noGrp="1"/>
          </p:cNvSpPr>
          <p:nvPr>
            <p:ph idx="1"/>
          </p:nvPr>
        </p:nvSpPr>
        <p:spPr>
          <a:xfrm>
            <a:off x="609600" y="1298736"/>
            <a:ext cx="10598968" cy="5413540"/>
          </a:xfrm>
        </p:spPr>
        <p:txBody>
          <a:bodyPr>
            <a:normAutofit lnSpcReduction="10000"/>
          </a:bodyPr>
          <a:lstStyle/>
          <a:p>
            <a:r>
              <a:rPr lang="cs-CZ" sz="2800" dirty="0"/>
              <a:t>Zdejší situace patří mezi nejhorší v Evropě</a:t>
            </a:r>
          </a:p>
          <a:p>
            <a:r>
              <a:rPr lang="cs-CZ" sz="2800" dirty="0"/>
              <a:t>V roce 2018 bylo potvrzeno 12 515 ovcí, stovky koz + telat a desítky psů + hříbat </a:t>
            </a:r>
            <a:r>
              <a:rPr lang="cs-CZ" sz="2800" dirty="0" smtClean="0"/>
              <a:t>zabitých vlky</a:t>
            </a:r>
            <a:endParaRPr lang="cs-CZ" sz="2800" dirty="0"/>
          </a:p>
          <a:p>
            <a:r>
              <a:rPr lang="cs-CZ" sz="2800" dirty="0"/>
              <a:t>V roce 2018 dosahovaly roční náklady ze strany státu </a:t>
            </a:r>
            <a:br>
              <a:rPr lang="cs-CZ" sz="2800" dirty="0"/>
            </a:br>
            <a:r>
              <a:rPr lang="cs-CZ" sz="2800" dirty="0"/>
              <a:t>28 000 000 € + min. 4 000 000 € náklady chovatelů na doplacení ochranných opatření – 800 000 000 Kč</a:t>
            </a:r>
          </a:p>
          <a:p>
            <a:r>
              <a:rPr lang="cs-CZ" sz="2800" dirty="0"/>
              <a:t>Více jak 90 % útoků bylo na farmách, které přijaly doporučená ochranná opatření, která jsou často velice nákladná, avšak nedostatečně účinná</a:t>
            </a:r>
          </a:p>
          <a:p>
            <a:r>
              <a:rPr lang="cs-CZ" sz="2800" dirty="0"/>
              <a:t>Vznikly zde desítky spolků, které se snaží poukázat na velký problém koexistence s </a:t>
            </a:r>
            <a:r>
              <a:rPr lang="cs-CZ" sz="2800" dirty="0" smtClean="0"/>
              <a:t>vlky</a:t>
            </a:r>
            <a:br>
              <a:rPr lang="cs-CZ" sz="2800" dirty="0" smtClean="0"/>
            </a:br>
            <a:r>
              <a:rPr lang="cs-CZ" sz="2800" dirty="0" smtClean="0"/>
              <a:t>                                     </a:t>
            </a:r>
            <a:r>
              <a:rPr lang="cs-CZ" sz="800" dirty="0" smtClean="0">
                <a:hlinkClick r:id="rId3"/>
              </a:rPr>
              <a:t>http</a:t>
            </a:r>
            <a:r>
              <a:rPr lang="cs-CZ" sz="800" dirty="0" smtClean="0">
                <a:hlinkClick r:id="rId3"/>
              </a:rPr>
              <a:t>://</a:t>
            </a:r>
            <a:r>
              <a:rPr lang="cs-CZ" sz="800" dirty="0" smtClean="0">
                <a:hlinkClick r:id="rId3"/>
              </a:rPr>
              <a:t>www.</a:t>
            </a:r>
            <a:r>
              <a:rPr lang="cs-CZ" sz="800" dirty="0" err="1" smtClean="0">
                <a:hlinkClick r:id="rId3"/>
              </a:rPr>
              <a:t>auvergne</a:t>
            </a:r>
            <a:r>
              <a:rPr lang="cs-CZ" sz="800" dirty="0" smtClean="0">
                <a:hlinkClick r:id="rId3"/>
              </a:rPr>
              <a:t>-</a:t>
            </a:r>
            <a:r>
              <a:rPr lang="cs-CZ" sz="800" dirty="0" err="1" smtClean="0">
                <a:hlinkClick r:id="rId3"/>
              </a:rPr>
              <a:t>rhone</a:t>
            </a:r>
            <a:r>
              <a:rPr lang="cs-CZ" sz="800" dirty="0" smtClean="0">
                <a:hlinkClick r:id="rId3"/>
              </a:rPr>
              <a:t>-</a:t>
            </a:r>
            <a:r>
              <a:rPr lang="cs-CZ" sz="800" dirty="0" err="1" smtClean="0">
                <a:hlinkClick r:id="rId3"/>
              </a:rPr>
              <a:t>alpes.developpement</a:t>
            </a:r>
            <a:r>
              <a:rPr lang="cs-CZ" sz="800" dirty="0" smtClean="0">
                <a:hlinkClick r:id="rId3"/>
              </a:rPr>
              <a:t>-</a:t>
            </a:r>
            <a:r>
              <a:rPr lang="cs-CZ" sz="800" dirty="0" err="1" smtClean="0">
                <a:hlinkClick r:id="rId3"/>
              </a:rPr>
              <a:t>durable.gouv.fr</a:t>
            </a:r>
            <a:r>
              <a:rPr lang="cs-CZ" sz="800" dirty="0" smtClean="0">
                <a:hlinkClick r:id="rId3"/>
              </a:rPr>
              <a:t>/IMG/</a:t>
            </a:r>
            <a:r>
              <a:rPr lang="cs-CZ" sz="800" dirty="0" err="1" smtClean="0">
                <a:hlinkClick r:id="rId3"/>
              </a:rPr>
              <a:t>pdf</a:t>
            </a:r>
            <a:r>
              <a:rPr lang="cs-CZ" sz="800" dirty="0" smtClean="0">
                <a:hlinkClick r:id="rId3"/>
              </a:rPr>
              <a:t>/20190115_</a:t>
            </a:r>
            <a:r>
              <a:rPr lang="cs-CZ" sz="800" dirty="0" err="1" smtClean="0">
                <a:hlinkClick r:id="rId3"/>
              </a:rPr>
              <a:t>donnees</a:t>
            </a:r>
            <a:r>
              <a:rPr lang="cs-CZ" sz="800" dirty="0" smtClean="0">
                <a:hlinkClick r:id="rId3"/>
              </a:rPr>
              <a:t>_</a:t>
            </a:r>
            <a:r>
              <a:rPr lang="cs-CZ" sz="800" dirty="0" err="1" smtClean="0">
                <a:hlinkClick r:id="rId3"/>
              </a:rPr>
              <a:t>dommages</a:t>
            </a:r>
            <a:r>
              <a:rPr lang="cs-CZ" sz="800" dirty="0" smtClean="0">
                <a:hlinkClick r:id="rId3"/>
              </a:rPr>
              <a:t>_au_31decembre2018_internet.</a:t>
            </a:r>
            <a:r>
              <a:rPr lang="cs-CZ" sz="800" dirty="0" err="1" smtClean="0">
                <a:hlinkClick r:id="rId3"/>
              </a:rPr>
              <a:t>pdf</a:t>
            </a:r>
            <a:endParaRPr lang="cs-CZ" sz="800" dirty="0" smtClean="0"/>
          </a:p>
          <a:p>
            <a:pPr>
              <a:buNone/>
            </a:pPr>
            <a:r>
              <a:rPr lang="cs-CZ" sz="800" dirty="0" smtClean="0">
                <a:hlinkClick r:id="rId4"/>
              </a:rPr>
              <a:t>http</a:t>
            </a:r>
            <a:r>
              <a:rPr lang="cs-CZ" sz="800" dirty="0" smtClean="0">
                <a:hlinkClick r:id="rId4"/>
              </a:rPr>
              <a:t>://www.</a:t>
            </a:r>
            <a:r>
              <a:rPr lang="cs-CZ" sz="800" dirty="0" err="1" smtClean="0">
                <a:hlinkClick r:id="rId4"/>
              </a:rPr>
              <a:t>leseleveursfaceauloup.fr</a:t>
            </a:r>
            <a:r>
              <a:rPr lang="cs-CZ" sz="800" dirty="0" smtClean="0">
                <a:hlinkClick r:id="rId4"/>
              </a:rPr>
              <a:t>/</a:t>
            </a:r>
            <a:r>
              <a:rPr lang="cs-CZ" sz="800" dirty="0" err="1" smtClean="0">
                <a:hlinkClick r:id="rId4"/>
              </a:rPr>
              <a:t>le</a:t>
            </a:r>
            <a:r>
              <a:rPr lang="cs-CZ" sz="800" dirty="0" smtClean="0">
                <a:hlinkClick r:id="rId4"/>
              </a:rPr>
              <a:t>-</a:t>
            </a:r>
            <a:r>
              <a:rPr lang="cs-CZ" sz="800" dirty="0" err="1" smtClean="0">
                <a:hlinkClick r:id="rId4"/>
              </a:rPr>
              <a:t>loup</a:t>
            </a:r>
            <a:r>
              <a:rPr lang="cs-CZ" sz="800" dirty="0" smtClean="0">
                <a:hlinkClick r:id="rId4"/>
              </a:rPr>
              <a:t>/</a:t>
            </a:r>
            <a:r>
              <a:rPr lang="cs-CZ" sz="800" dirty="0" err="1" smtClean="0">
                <a:hlinkClick r:id="rId4"/>
              </a:rPr>
              <a:t>le</a:t>
            </a:r>
            <a:r>
              <a:rPr lang="cs-CZ" sz="800" dirty="0" smtClean="0">
                <a:hlinkClick r:id="rId4"/>
              </a:rPr>
              <a:t>-</a:t>
            </a:r>
            <a:r>
              <a:rPr lang="cs-CZ" sz="800" dirty="0" err="1" smtClean="0">
                <a:hlinkClick r:id="rId4"/>
              </a:rPr>
              <a:t>cout</a:t>
            </a:r>
            <a:r>
              <a:rPr lang="cs-CZ" sz="800" dirty="0" smtClean="0">
                <a:hlinkClick r:id="rId4"/>
              </a:rPr>
              <a:t>-</a:t>
            </a:r>
            <a:r>
              <a:rPr lang="cs-CZ" sz="800" dirty="0" err="1" smtClean="0">
                <a:hlinkClick r:id="rId4"/>
              </a:rPr>
              <a:t>du</a:t>
            </a:r>
            <a:r>
              <a:rPr lang="cs-CZ" sz="800" dirty="0" smtClean="0">
                <a:hlinkClick r:id="rId4"/>
              </a:rPr>
              <a:t>-</a:t>
            </a:r>
            <a:r>
              <a:rPr lang="cs-CZ" sz="800" dirty="0" err="1" smtClean="0">
                <a:hlinkClick r:id="rId4"/>
              </a:rPr>
              <a:t>loup</a:t>
            </a:r>
            <a:r>
              <a:rPr lang="cs-CZ" sz="800" dirty="0" smtClean="0">
                <a:hlinkClick r:id="rId4"/>
              </a:rPr>
              <a:t>/</a:t>
            </a:r>
            <a:endParaRPr lang="cs-CZ" sz="800" dirty="0" smtClean="0"/>
          </a:p>
          <a:p>
            <a:endParaRPr lang="cs-CZ" sz="800" dirty="0"/>
          </a:p>
        </p:txBody>
      </p:sp>
      <p:sp>
        <p:nvSpPr>
          <p:cNvPr id="7" name="Zástupný symbol pro číslo snímku 6">
            <a:extLst>
              <a:ext uri="{FF2B5EF4-FFF2-40B4-BE49-F238E27FC236}">
                <a16:creationId xmlns:a16="http://schemas.microsoft.com/office/drawing/2014/main" xmlns="" id="{13989C90-1E8F-4000-B8A7-61692F8F4511}"/>
              </a:ext>
            </a:extLst>
          </p:cNvPr>
          <p:cNvSpPr>
            <a:spLocks noGrp="1"/>
          </p:cNvSpPr>
          <p:nvPr>
            <p:ph type="sldNum" sz="quarter" idx="12"/>
          </p:nvPr>
        </p:nvSpPr>
        <p:spPr/>
        <p:txBody>
          <a:bodyPr/>
          <a:lstStyle/>
          <a:p>
            <a:fld id="{20264769-77EF-4CD0-90DE-F7D7F2D423C4}" type="slidenum">
              <a:rPr lang="cs-CZ" smtClean="0"/>
              <a:pPr/>
              <a:t>7</a:t>
            </a:fld>
            <a:endParaRPr lang="cs-CZ" dirty="0"/>
          </a:p>
        </p:txBody>
      </p:sp>
      <p:grpSp>
        <p:nvGrpSpPr>
          <p:cNvPr id="4" name="Skupina 3">
            <a:extLst>
              <a:ext uri="{FF2B5EF4-FFF2-40B4-BE49-F238E27FC236}">
                <a16:creationId xmlns:a16="http://schemas.microsoft.com/office/drawing/2014/main" xmlns="" id="{B390A9D1-DB97-4D0F-A7B9-27418FEAC860}"/>
              </a:ext>
            </a:extLst>
          </p:cNvPr>
          <p:cNvGrpSpPr/>
          <p:nvPr/>
        </p:nvGrpSpPr>
        <p:grpSpPr>
          <a:xfrm>
            <a:off x="0" y="6119336"/>
            <a:ext cx="3922380" cy="738664"/>
            <a:chOff x="0" y="6174226"/>
            <a:chExt cx="3922380" cy="738664"/>
          </a:xfrm>
        </p:grpSpPr>
        <p:pic>
          <p:nvPicPr>
            <p:cNvPr id="5" name="Obrázek 4">
              <a:extLst>
                <a:ext uri="{FF2B5EF4-FFF2-40B4-BE49-F238E27FC236}">
                  <a16:creationId xmlns:a16="http://schemas.microsoft.com/office/drawing/2014/main" xmlns="" id="{051C3D86-75C6-41F6-A1EA-4BF712536446}"/>
                </a:ext>
              </a:extLst>
            </p:cNvPr>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971600" y="6445494"/>
              <a:ext cx="1224136" cy="412288"/>
            </a:xfrm>
            <a:prstGeom prst="rect">
              <a:avLst/>
            </a:prstGeom>
          </p:spPr>
        </p:pic>
        <p:sp>
          <p:nvSpPr>
            <p:cNvPr id="6" name="TextovéPole 5">
              <a:extLst>
                <a:ext uri="{FF2B5EF4-FFF2-40B4-BE49-F238E27FC236}">
                  <a16:creationId xmlns:a16="http://schemas.microsoft.com/office/drawing/2014/main" xmlns="" id="{3BB38943-6C84-417F-920C-525DEC621EEF}"/>
                </a:ext>
              </a:extLst>
            </p:cNvPr>
            <p:cNvSpPr txBox="1"/>
            <p:nvPr/>
          </p:nvSpPr>
          <p:spPr>
            <a:xfrm>
              <a:off x="0" y="6174226"/>
              <a:ext cx="3922380" cy="738664"/>
            </a:xfrm>
            <a:prstGeom prst="rect">
              <a:avLst/>
            </a:prstGeom>
            <a:noFill/>
          </p:spPr>
          <p:txBody>
            <a:bodyPr wrap="square" rtlCol="0">
              <a:spAutoFit/>
            </a:bodyPr>
            <a:lstStyle/>
            <a:p>
              <a:r>
                <a:rPr lang="cs-CZ" sz="1400" i="1" dirty="0"/>
                <a:t>Svaz chovatelů ovcí a koz z.s.</a:t>
              </a:r>
            </a:p>
            <a:p>
              <a:r>
                <a:rPr lang="cs-CZ" sz="1400" i="1" dirty="0"/>
                <a:t>Kouty</a:t>
              </a:r>
            </a:p>
            <a:p>
              <a:r>
                <a:rPr lang="cs-CZ" sz="1400" i="1" dirty="0"/>
                <a:t>06. 04. 2019</a:t>
              </a:r>
            </a:p>
          </p:txBody>
        </p:sp>
      </p:grpSp>
    </p:spTree>
    <p:extLst>
      <p:ext uri="{BB962C8B-B14F-4D97-AF65-F5344CB8AC3E}">
        <p14:creationId xmlns:p14="http://schemas.microsoft.com/office/powerpoint/2010/main" xmlns="" val="12854085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Zástupný obsah 8">
            <a:extLst>
              <a:ext uri="{FF2B5EF4-FFF2-40B4-BE49-F238E27FC236}">
                <a16:creationId xmlns:a16="http://schemas.microsoft.com/office/drawing/2014/main" xmlns="" id="{CCC07B00-2194-4E80-9BC2-83A9978AF795}"/>
              </a:ext>
            </a:extLst>
          </p:cNvPr>
          <p:cNvPicPr>
            <a:picLocks noGrp="1" noChangeAspect="1"/>
          </p:cNvPicPr>
          <p:nvPr>
            <p:ph idx="1"/>
          </p:nvPr>
        </p:nvPicPr>
        <p:blipFill>
          <a:blip r:embed="rId3" cstate="print">
            <a:extLst>
              <a:ext uri="{28A0092B-C50C-407E-A947-70E740481C1C}">
                <a14:useLocalDpi xmlns:a14="http://schemas.microsoft.com/office/drawing/2010/main" xmlns="" val="0"/>
              </a:ext>
            </a:extLst>
          </a:blip>
          <a:stretch>
            <a:fillRect/>
          </a:stretch>
        </p:blipFill>
        <p:spPr>
          <a:xfrm>
            <a:off x="5519936" y="2022422"/>
            <a:ext cx="6410164" cy="4351338"/>
          </a:xfrm>
        </p:spPr>
      </p:pic>
      <p:sp>
        <p:nvSpPr>
          <p:cNvPr id="21" name="Zástupný symbol pro číslo snímku 20">
            <a:extLst>
              <a:ext uri="{FF2B5EF4-FFF2-40B4-BE49-F238E27FC236}">
                <a16:creationId xmlns:a16="http://schemas.microsoft.com/office/drawing/2014/main" xmlns="" id="{DF38B6B3-068D-42E3-B5FF-65248BF899FE}"/>
              </a:ext>
            </a:extLst>
          </p:cNvPr>
          <p:cNvSpPr>
            <a:spLocks noGrp="1"/>
          </p:cNvSpPr>
          <p:nvPr>
            <p:ph type="sldNum" sz="quarter" idx="12"/>
          </p:nvPr>
        </p:nvSpPr>
        <p:spPr/>
        <p:txBody>
          <a:bodyPr/>
          <a:lstStyle/>
          <a:p>
            <a:fld id="{20264769-77EF-4CD0-90DE-F7D7F2D423C4}" type="slidenum">
              <a:rPr lang="cs-CZ" smtClean="0"/>
              <a:pPr/>
              <a:t>8</a:t>
            </a:fld>
            <a:endParaRPr lang="cs-CZ" dirty="0"/>
          </a:p>
        </p:txBody>
      </p:sp>
      <p:pic>
        <p:nvPicPr>
          <p:cNvPr id="7" name="Zástupný symbol pro obsah 4" descr="Obsah obrázku snímek obrazovky&#10;&#10;Popis vygenerován s velmi vysokou mírou spolehlivosti">
            <a:extLst>
              <a:ext uri="{FF2B5EF4-FFF2-40B4-BE49-F238E27FC236}">
                <a16:creationId xmlns:a16="http://schemas.microsoft.com/office/drawing/2014/main" xmlns="" id="{3A5C4B09-F35B-42AB-82E2-3D5E4F828FDD}"/>
              </a:ext>
            </a:extLst>
          </p:cNvPr>
          <p:cNvPicPr>
            <a:picLocks noChangeAspect="1"/>
          </p:cNvPicPr>
          <p:nvPr/>
        </p:nvPicPr>
        <p:blipFill>
          <a:blip r:embed="rId4" cstate="print"/>
          <a:stretch>
            <a:fillRect/>
          </a:stretch>
        </p:blipFill>
        <p:spPr>
          <a:xfrm>
            <a:off x="0" y="2046786"/>
            <a:ext cx="5407996" cy="4351338"/>
          </a:xfrm>
          <a:prstGeom prst="rect">
            <a:avLst/>
          </a:prstGeom>
        </p:spPr>
      </p:pic>
      <p:sp>
        <p:nvSpPr>
          <p:cNvPr id="13" name="Zástupný obsah 2">
            <a:extLst>
              <a:ext uri="{FF2B5EF4-FFF2-40B4-BE49-F238E27FC236}">
                <a16:creationId xmlns:a16="http://schemas.microsoft.com/office/drawing/2014/main" xmlns="" id="{394C98A3-A311-4A63-97EC-40E5C46B7EFC}"/>
              </a:ext>
            </a:extLst>
          </p:cNvPr>
          <p:cNvSpPr txBox="1">
            <a:spLocks/>
          </p:cNvSpPr>
          <p:nvPr/>
        </p:nvSpPr>
        <p:spPr>
          <a:xfrm>
            <a:off x="2063552" y="166749"/>
            <a:ext cx="8435280" cy="4983162"/>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cs-CZ" sz="2800" dirty="0"/>
          </a:p>
        </p:txBody>
      </p:sp>
      <p:sp>
        <p:nvSpPr>
          <p:cNvPr id="14" name="Zástupný obsah 2">
            <a:extLst>
              <a:ext uri="{FF2B5EF4-FFF2-40B4-BE49-F238E27FC236}">
                <a16:creationId xmlns:a16="http://schemas.microsoft.com/office/drawing/2014/main" xmlns="" id="{C34367F9-2B62-46E8-BF3A-60C4CCC70D87}"/>
              </a:ext>
            </a:extLst>
          </p:cNvPr>
          <p:cNvSpPr txBox="1">
            <a:spLocks/>
          </p:cNvSpPr>
          <p:nvPr/>
        </p:nvSpPr>
        <p:spPr>
          <a:xfrm>
            <a:off x="695400" y="369018"/>
            <a:ext cx="10887000" cy="4983162"/>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cs-CZ" sz="2800" dirty="0"/>
              <a:t>V roce 2016 přišel jeden vlk daňové poplatníky na téměř 2 000 000 Kč</a:t>
            </a:r>
          </a:p>
          <a:p>
            <a:r>
              <a:rPr lang="cs-CZ" sz="2800" dirty="0"/>
              <a:t>I přes všechna opatření a vynaložené prostředky škody i náklady rostou</a:t>
            </a:r>
          </a:p>
        </p:txBody>
      </p:sp>
      <p:sp>
        <p:nvSpPr>
          <p:cNvPr id="22" name="TextovéPole 21">
            <a:extLst>
              <a:ext uri="{FF2B5EF4-FFF2-40B4-BE49-F238E27FC236}">
                <a16:creationId xmlns:a16="http://schemas.microsoft.com/office/drawing/2014/main" xmlns="" id="{3CC2A672-9ABE-4AB3-9587-A52464B4832F}"/>
              </a:ext>
            </a:extLst>
          </p:cNvPr>
          <p:cNvSpPr txBox="1"/>
          <p:nvPr/>
        </p:nvSpPr>
        <p:spPr>
          <a:xfrm>
            <a:off x="8729" y="1708089"/>
            <a:ext cx="6130171" cy="368476"/>
          </a:xfrm>
          <a:prstGeom prst="rect">
            <a:avLst/>
          </a:prstGeom>
          <a:noFill/>
        </p:spPr>
        <p:txBody>
          <a:bodyPr wrap="square" rtlCol="0">
            <a:spAutoFit/>
          </a:bodyPr>
          <a:lstStyle/>
          <a:p>
            <a:pPr algn="ctr"/>
            <a:r>
              <a:rPr lang="cs-CZ" b="1" dirty="0"/>
              <a:t>Počet zabitých ovcí 2004 – 2017</a:t>
            </a:r>
          </a:p>
        </p:txBody>
      </p:sp>
      <p:sp>
        <p:nvSpPr>
          <p:cNvPr id="24" name="TextovéPole 23">
            <a:extLst>
              <a:ext uri="{FF2B5EF4-FFF2-40B4-BE49-F238E27FC236}">
                <a16:creationId xmlns:a16="http://schemas.microsoft.com/office/drawing/2014/main" xmlns="" id="{3303E67F-0214-47FE-9152-4541D188AAC4}"/>
              </a:ext>
            </a:extLst>
          </p:cNvPr>
          <p:cNvSpPr txBox="1"/>
          <p:nvPr/>
        </p:nvSpPr>
        <p:spPr>
          <a:xfrm>
            <a:off x="6181800" y="1673054"/>
            <a:ext cx="6096000" cy="368476"/>
          </a:xfrm>
          <a:prstGeom prst="rect">
            <a:avLst/>
          </a:prstGeom>
          <a:noFill/>
        </p:spPr>
        <p:txBody>
          <a:bodyPr wrap="square" rtlCol="0">
            <a:spAutoFit/>
          </a:bodyPr>
          <a:lstStyle/>
          <a:p>
            <a:pPr algn="ctr"/>
            <a:r>
              <a:rPr lang="cs-CZ" b="1" dirty="0"/>
              <a:t>Náklady státu spojené s vlky 2004 – 2018 (v €)</a:t>
            </a:r>
          </a:p>
        </p:txBody>
      </p:sp>
      <p:sp>
        <p:nvSpPr>
          <p:cNvPr id="25" name="TextovéPole 24">
            <a:extLst>
              <a:ext uri="{FF2B5EF4-FFF2-40B4-BE49-F238E27FC236}">
                <a16:creationId xmlns:a16="http://schemas.microsoft.com/office/drawing/2014/main" xmlns="" id="{DB47316F-C606-4D91-B9F5-88813276B5F3}"/>
              </a:ext>
            </a:extLst>
          </p:cNvPr>
          <p:cNvSpPr txBox="1"/>
          <p:nvPr/>
        </p:nvSpPr>
        <p:spPr>
          <a:xfrm>
            <a:off x="5450896" y="6338857"/>
            <a:ext cx="3172691" cy="200055"/>
          </a:xfrm>
          <a:prstGeom prst="rect">
            <a:avLst/>
          </a:prstGeom>
          <a:noFill/>
        </p:spPr>
        <p:txBody>
          <a:bodyPr wrap="square" rtlCol="0">
            <a:spAutoFit/>
          </a:bodyPr>
          <a:lstStyle/>
          <a:p>
            <a:r>
              <a:rPr lang="cs-CZ" sz="700" dirty="0"/>
              <a:t>Zdroj grafu: </a:t>
            </a:r>
            <a:r>
              <a:rPr lang="cs-CZ" sz="700" i="1" dirty="0"/>
              <a:t>http://www.leseleveursfaceauloup.fr/le-loup/le-cout-du-loup/</a:t>
            </a:r>
          </a:p>
        </p:txBody>
      </p:sp>
      <p:sp>
        <p:nvSpPr>
          <p:cNvPr id="15" name="TextovéPole 14">
            <a:extLst>
              <a:ext uri="{FF2B5EF4-FFF2-40B4-BE49-F238E27FC236}">
                <a16:creationId xmlns:a16="http://schemas.microsoft.com/office/drawing/2014/main" xmlns="" id="{2F69A32E-F7DA-4D60-9924-EF6985462506}"/>
              </a:ext>
            </a:extLst>
          </p:cNvPr>
          <p:cNvSpPr txBox="1"/>
          <p:nvPr/>
        </p:nvSpPr>
        <p:spPr>
          <a:xfrm>
            <a:off x="-42900" y="6373760"/>
            <a:ext cx="4713316" cy="200055"/>
          </a:xfrm>
          <a:prstGeom prst="rect">
            <a:avLst/>
          </a:prstGeom>
          <a:noFill/>
        </p:spPr>
        <p:txBody>
          <a:bodyPr wrap="square" rtlCol="0">
            <a:spAutoFit/>
          </a:bodyPr>
          <a:lstStyle/>
          <a:p>
            <a:r>
              <a:rPr lang="cs-CZ" sz="700" dirty="0"/>
              <a:t>Zdroj grafu: </a:t>
            </a:r>
            <a:r>
              <a:rPr lang="cs-CZ" sz="700" i="1" dirty="0"/>
              <a:t>http://www.auvergne-rhone-alpes.developpement-durable.gouv.fr/donnees-sur-les-dommages-a3854.html</a:t>
            </a:r>
          </a:p>
        </p:txBody>
      </p:sp>
    </p:spTree>
    <p:extLst>
      <p:ext uri="{BB962C8B-B14F-4D97-AF65-F5344CB8AC3E}">
        <p14:creationId xmlns:p14="http://schemas.microsoft.com/office/powerpoint/2010/main" xmlns="" val="6756874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09600" y="404664"/>
            <a:ext cx="10972800" cy="202034"/>
          </a:xfrm>
        </p:spPr>
        <p:txBody>
          <a:bodyPr>
            <a:noAutofit/>
          </a:bodyPr>
          <a:lstStyle/>
          <a:p>
            <a:pPr algn="ctr"/>
            <a:r>
              <a:rPr lang="cs-CZ" sz="4000" b="1" dirty="0"/>
              <a:t>Spolky ve Francii</a:t>
            </a:r>
          </a:p>
        </p:txBody>
      </p:sp>
      <p:pic>
        <p:nvPicPr>
          <p:cNvPr id="5" name="Zástupný symbol pro obsah 4" descr="francie logo.png"/>
          <p:cNvPicPr>
            <a:picLocks noGrp="1" noChangeAspect="1"/>
          </p:cNvPicPr>
          <p:nvPr>
            <p:ph idx="1"/>
          </p:nvPr>
        </p:nvPicPr>
        <p:blipFill>
          <a:blip r:embed="rId2" cstate="print"/>
          <a:stretch>
            <a:fillRect/>
          </a:stretch>
        </p:blipFill>
        <p:spPr>
          <a:xfrm>
            <a:off x="1417805" y="1124744"/>
            <a:ext cx="9356390" cy="3989040"/>
          </a:xfrm>
        </p:spPr>
      </p:pic>
      <p:sp>
        <p:nvSpPr>
          <p:cNvPr id="4" name="Zástupný symbol pro číslo snímku 3"/>
          <p:cNvSpPr>
            <a:spLocks noGrp="1"/>
          </p:cNvSpPr>
          <p:nvPr>
            <p:ph type="sldNum" sz="quarter" idx="12"/>
          </p:nvPr>
        </p:nvSpPr>
        <p:spPr/>
        <p:txBody>
          <a:bodyPr/>
          <a:lstStyle/>
          <a:p>
            <a:fld id="{20264769-77EF-4CD0-90DE-F7D7F2D423C4}" type="slidenum">
              <a:rPr lang="cs-CZ" smtClean="0"/>
              <a:pPr/>
              <a:t>9</a:t>
            </a:fld>
            <a:endParaRPr lang="cs-CZ" dirty="0"/>
          </a:p>
        </p:txBody>
      </p:sp>
      <p:pic>
        <p:nvPicPr>
          <p:cNvPr id="6" name="Obrázek 5" descr="fr loga.png"/>
          <p:cNvPicPr>
            <a:picLocks noChangeAspect="1"/>
          </p:cNvPicPr>
          <p:nvPr/>
        </p:nvPicPr>
        <p:blipFill>
          <a:blip r:embed="rId3" cstate="print"/>
          <a:stretch>
            <a:fillRect/>
          </a:stretch>
        </p:blipFill>
        <p:spPr>
          <a:xfrm>
            <a:off x="609600" y="5044039"/>
            <a:ext cx="11348862" cy="1810482"/>
          </a:xfrm>
          <a:prstGeom prst="rect">
            <a:avLst/>
          </a:prstGeom>
        </p:spPr>
      </p:pic>
      <p:sp>
        <p:nvSpPr>
          <p:cNvPr id="7" name="TextovéPole 6">
            <a:extLst>
              <a:ext uri="{FF2B5EF4-FFF2-40B4-BE49-F238E27FC236}">
                <a16:creationId xmlns:a16="http://schemas.microsoft.com/office/drawing/2014/main" xmlns="" id="{2F261192-EAA8-4C49-9495-85D346D5C29C}"/>
              </a:ext>
            </a:extLst>
          </p:cNvPr>
          <p:cNvSpPr txBox="1"/>
          <p:nvPr/>
        </p:nvSpPr>
        <p:spPr>
          <a:xfrm>
            <a:off x="3408040" y="801579"/>
            <a:ext cx="5375919" cy="323165"/>
          </a:xfrm>
          <a:prstGeom prst="rect">
            <a:avLst/>
          </a:prstGeom>
          <a:noFill/>
        </p:spPr>
        <p:txBody>
          <a:bodyPr wrap="square" rtlCol="0">
            <a:spAutoFit/>
          </a:bodyPr>
          <a:lstStyle/>
          <a:p>
            <a:pPr algn="ctr"/>
            <a:r>
              <a:rPr lang="cs-CZ" sz="1500" b="1" dirty="0"/>
              <a:t>„Chovatelé čelí vlku“</a:t>
            </a:r>
          </a:p>
        </p:txBody>
      </p:sp>
    </p:spTree>
  </p:cSld>
  <p:clrMapOvr>
    <a:masterClrMapping/>
  </p:clrMapOvr>
</p:sld>
</file>

<file path=ppt/theme/theme1.xml><?xml version="1.0" encoding="utf-8"?>
<a:theme xmlns:a="http://schemas.openxmlformats.org/drawingml/2006/main" name="1_Office Theme">
  <a:themeElements>
    <a:clrScheme name="Motiv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Motiv 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otiv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399</TotalTime>
  <Words>3775</Words>
  <Application>Microsoft Office PowerPoint</Application>
  <PresentationFormat>Vlastní</PresentationFormat>
  <Paragraphs>582</Paragraphs>
  <Slides>61</Slides>
  <Notes>11</Notes>
  <HiddenSlides>0</HiddenSlides>
  <MMClips>0</MMClips>
  <ScaleCrop>false</ScaleCrop>
  <HeadingPairs>
    <vt:vector size="4" baseType="variant">
      <vt:variant>
        <vt:lpstr>Motiv</vt:lpstr>
      </vt:variant>
      <vt:variant>
        <vt:i4>1</vt:i4>
      </vt:variant>
      <vt:variant>
        <vt:lpstr>Nadpisy snímků</vt:lpstr>
      </vt:variant>
      <vt:variant>
        <vt:i4>61</vt:i4>
      </vt:variant>
    </vt:vector>
  </HeadingPairs>
  <TitlesOfParts>
    <vt:vector size="62" baseType="lpstr">
      <vt:lpstr>1_Office Theme</vt:lpstr>
      <vt:lpstr>Snímek 1</vt:lpstr>
      <vt:lpstr>Základní body prezentace</vt:lpstr>
      <vt:lpstr>Kolik vlků u nás je?</vt:lpstr>
      <vt:lpstr>Snímek 4</vt:lpstr>
      <vt:lpstr>Vyplacené náhrady</vt:lpstr>
      <vt:lpstr>Další rána pro tradiční „neprůmyslové“ zemědělství</vt:lpstr>
      <vt:lpstr>Situace ve Francii</vt:lpstr>
      <vt:lpstr>Snímek 8</vt:lpstr>
      <vt:lpstr>Spolky ve Francii</vt:lpstr>
      <vt:lpstr>Snímek 10</vt:lpstr>
      <vt:lpstr>Situace v Německu</vt:lpstr>
      <vt:lpstr>Snímek 12</vt:lpstr>
      <vt:lpstr>Spolky v Německu</vt:lpstr>
      <vt:lpstr>Snímek 14</vt:lpstr>
      <vt:lpstr>Snímek 15</vt:lpstr>
      <vt:lpstr>Snímek 16</vt:lpstr>
      <vt:lpstr>Snímek 17</vt:lpstr>
      <vt:lpstr>Snímek 18</vt:lpstr>
      <vt:lpstr>Snímek 19</vt:lpstr>
      <vt:lpstr>Itálie</vt:lpstr>
      <vt:lpstr>Švýcarsko</vt:lpstr>
      <vt:lpstr>Situace v ostatních zemích</vt:lpstr>
      <vt:lpstr>Snímek 23</vt:lpstr>
      <vt:lpstr>Ráj na zemi podle představ LCIE</vt:lpstr>
      <vt:lpstr>Realita podle stanoviska Copa-Cogeca </vt:lpstr>
      <vt:lpstr>Shrnutí situace v zahraničí</vt:lpstr>
      <vt:lpstr>Doporučená ochranná opatření</vt:lpstr>
      <vt:lpstr>Slovinská studia o útocích vlků na ovce</vt:lpstr>
      <vt:lpstr>Snímek 29</vt:lpstr>
      <vt:lpstr>Snímek 30</vt:lpstr>
      <vt:lpstr>Snímek 31</vt:lpstr>
      <vt:lpstr>Snímek 32</vt:lpstr>
      <vt:lpstr>Příklad z Německa</vt:lpstr>
      <vt:lpstr>Kolik reálně stojí opatření spojená s vlkem ?</vt:lpstr>
      <vt:lpstr>Snímek 35</vt:lpstr>
      <vt:lpstr>Snímek 36</vt:lpstr>
      <vt:lpstr>Pastevečtí psi</vt:lpstr>
      <vt:lpstr>Snímek 38</vt:lpstr>
      <vt:lpstr>Snímek 39</vt:lpstr>
      <vt:lpstr>Ne každé štěně se ukáže jako vhodné pro samostatnou práci  </vt:lpstr>
      <vt:lpstr>Snímek 41</vt:lpstr>
      <vt:lpstr>Snímek 42</vt:lpstr>
      <vt:lpstr>Psychologické dopady na chovatele</vt:lpstr>
      <vt:lpstr>Snímek 44</vt:lpstr>
      <vt:lpstr>Někteří odborníci na vlky doporučují na ochranu stáda pořízení osla nebo lamy </vt:lpstr>
      <vt:lpstr>Nepřímé důsledky přítomnosti vlků</vt:lpstr>
      <vt:lpstr>Vatry proti vlkům po celé Evropě - letos 10. 5. 2019 v roce 2018 hořely ohně na více než 1000 místech</vt:lpstr>
      <vt:lpstr>Snímek 48</vt:lpstr>
      <vt:lpstr>Protesty proti vlkům</vt:lpstr>
      <vt:lpstr>Snímek 50</vt:lpstr>
      <vt:lpstr>Snímek 51</vt:lpstr>
      <vt:lpstr>Snímek 52</vt:lpstr>
      <vt:lpstr>Žaloba na stát</vt:lpstr>
      <vt:lpstr>Program péče o vlka obecného</vt:lpstr>
      <vt:lpstr>Snímek 55</vt:lpstr>
      <vt:lpstr>Snímek 56</vt:lpstr>
      <vt:lpstr>Současný přístup státu mně připomíná vtip:</vt:lpstr>
      <vt:lpstr>Naše požadavky</vt:lpstr>
      <vt:lpstr>Co jsem vynechal </vt:lpstr>
      <vt:lpstr>Věřím, že dnešní jednání přispěje ke snížení utrpení našich zvířat a podobné hrůzné obrázky uvidíme na našich pastvinách co nejméně</vt:lpstr>
      <vt:lpstr>Zdroje</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Bc. Zdeněk Havrlant</dc:creator>
  <cp:lastModifiedBy>Spravce</cp:lastModifiedBy>
  <cp:revision>46</cp:revision>
  <dcterms:created xsi:type="dcterms:W3CDTF">2019-04-04T20:58:56Z</dcterms:created>
  <dcterms:modified xsi:type="dcterms:W3CDTF">2019-04-08T13:54:23Z</dcterms:modified>
</cp:coreProperties>
</file>